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9" r:id="rId4"/>
    <p:sldId id="278" r:id="rId5"/>
    <p:sldId id="260" r:id="rId6"/>
    <p:sldId id="279" r:id="rId7"/>
    <p:sldId id="265" r:id="rId8"/>
    <p:sldId id="282" r:id="rId9"/>
    <p:sldId id="280" r:id="rId10"/>
    <p:sldId id="266" r:id="rId11"/>
    <p:sldId id="269" r:id="rId12"/>
    <p:sldId id="271" r:id="rId13"/>
    <p:sldId id="267" r:id="rId14"/>
    <p:sldId id="281" r:id="rId15"/>
    <p:sldId id="263" r:id="rId16"/>
    <p:sldId id="270" r:id="rId17"/>
    <p:sldId id="273" r:id="rId18"/>
    <p:sldId id="258" r:id="rId19"/>
  </p:sldIdLst>
  <p:sldSz cx="9144000" cy="6858000" type="screen4x3"/>
  <p:notesSz cx="6858000" cy="9144000"/>
  <p:defaultTextStyle>
    <a:defPPr>
      <a:defRPr lang="hu-H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381A"/>
  </p:clrMru>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365" autoAdjust="0"/>
    <p:restoredTop sz="60139" autoAdjust="0"/>
  </p:normalViewPr>
  <p:slideViewPr>
    <p:cSldViewPr>
      <p:cViewPr>
        <p:scale>
          <a:sx n="75" d="100"/>
          <a:sy n="75" d="100"/>
        </p:scale>
        <p:origin x="-318" y="-228"/>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246" y="150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hu-HU"/>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F5EC732-1A02-4512-8C10-51A7F1E35831}" type="datetimeFigureOut">
              <a:rPr lang="hu-HU"/>
              <a:pPr>
                <a:defRPr/>
              </a:pPr>
              <a:t>2014.03.04.</a:t>
            </a:fld>
            <a:endParaRPr lang="hu-HU"/>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hu-HU" noProof="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hu-HU" noProof="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hu-HU"/>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13E2BEB-F2CA-42B4-B672-926B5F3F1F57}" type="slidenum">
              <a:rPr lang="hu-HU"/>
              <a:pPr>
                <a:defRPr/>
              </a:pPr>
              <a:t>‹#›</a:t>
            </a:fld>
            <a:endParaRPr lang="hu-H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iakép helye 1"/>
          <p:cNvSpPr>
            <a:spLocks noGrp="1" noRot="1" noChangeAspect="1"/>
          </p:cNvSpPr>
          <p:nvPr>
            <p:ph type="sldImg"/>
          </p:nvPr>
        </p:nvSpPr>
        <p:spPr bwMode="auto">
          <a:noFill/>
          <a:ln>
            <a:solidFill>
              <a:srgbClr val="000000"/>
            </a:solidFill>
            <a:miter lim="800000"/>
            <a:headEnd/>
            <a:tailEnd/>
          </a:ln>
        </p:spPr>
      </p:sp>
      <p:sp>
        <p:nvSpPr>
          <p:cNvPr id="15362"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u-HU" smtClean="0"/>
          </a:p>
        </p:txBody>
      </p:sp>
      <p:sp>
        <p:nvSpPr>
          <p:cNvPr id="15363"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3B172C-9464-49F6-B199-A2CFBCFB8359}" type="slidenum">
              <a:rPr lang="hu-HU" smtClean="0"/>
              <a:pPr/>
              <a:t>1</a:t>
            </a:fld>
            <a:endParaRPr lang="hu-H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iakép helye 1"/>
          <p:cNvSpPr>
            <a:spLocks noGrp="1" noRot="1" noChangeAspect="1"/>
          </p:cNvSpPr>
          <p:nvPr>
            <p:ph type="sldImg"/>
          </p:nvPr>
        </p:nvSpPr>
        <p:spPr bwMode="auto">
          <a:noFill/>
          <a:ln>
            <a:solidFill>
              <a:srgbClr val="000000"/>
            </a:solidFill>
            <a:miter lim="800000"/>
            <a:headEnd/>
            <a:tailEnd/>
          </a:ln>
        </p:spPr>
      </p:sp>
      <p:sp>
        <p:nvSpPr>
          <p:cNvPr id="34818"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The main reason is a high tax wedge on low salaries. This reflects high social security contribution and a flat income tax rate.  In 2013 Job Protection Action Plan reduced the tax wedge  for certain groups. This was a right step but remains substantialy higher than the OECD average. </a:t>
            </a:r>
          </a:p>
        </p:txBody>
      </p:sp>
      <p:sp>
        <p:nvSpPr>
          <p:cNvPr id="34819"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FBAF9D2-8E3D-4183-B0D2-E946B4EC33D8}" type="slidenum">
              <a:rPr lang="hu-HU" smtClean="0">
                <a:solidFill>
                  <a:srgbClr val="000000"/>
                </a:solidFill>
              </a:rPr>
              <a:pPr/>
              <a:t>11</a:t>
            </a:fld>
            <a:endParaRPr lang="hu-HU"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iakép helye 1"/>
          <p:cNvSpPr>
            <a:spLocks noGrp="1" noRot="1" noChangeAspect="1"/>
          </p:cNvSpPr>
          <p:nvPr>
            <p:ph type="sldImg"/>
          </p:nvPr>
        </p:nvSpPr>
        <p:spPr bwMode="auto">
          <a:noFill/>
          <a:ln>
            <a:solidFill>
              <a:srgbClr val="000000"/>
            </a:solidFill>
            <a:miter lim="800000"/>
            <a:headEnd/>
            <a:tailEnd/>
          </a:ln>
        </p:spPr>
      </p:sp>
      <p:sp>
        <p:nvSpPr>
          <p:cNvPr id="36866"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A maiin structural feature of employment level for v4 is  low level of maternal employmnet: this means that employment impact of parenthood  on women is high. Maternity allowances allows a relative long tie to be at hone for mothers with her child/chldren. IF we compare empoyment rate of hungarian women aged  25-34 it is by 15% lower than those who are in thesir 40s. Very large diffences</a:t>
            </a:r>
          </a:p>
          <a:p>
            <a:pPr eaLnBrk="1" hangingPunct="1">
              <a:spcBef>
                <a:spcPct val="0"/>
              </a:spcBef>
            </a:pPr>
            <a:r>
              <a:rPr lang="hu-HU" smtClean="0"/>
              <a:t>In hungry it is culturally deeply embedded to rise uo at home a 2-3 years old child, but in some sases mothers gong back to work is accepted F. E. part-time employment, flexible employment. </a:t>
            </a:r>
          </a:p>
        </p:txBody>
      </p:sp>
      <p:sp>
        <p:nvSpPr>
          <p:cNvPr id="36867"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F6533A-96C5-4935-8B35-B517E322C6E6}" type="slidenum">
              <a:rPr lang="hu-HU" smtClean="0">
                <a:solidFill>
                  <a:srgbClr val="000000"/>
                </a:solidFill>
              </a:rPr>
              <a:pPr/>
              <a:t>12</a:t>
            </a:fld>
            <a:endParaRPr lang="hu-HU"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iakép helye 1"/>
          <p:cNvSpPr>
            <a:spLocks noGrp="1" noRot="1" noChangeAspect="1"/>
          </p:cNvSpPr>
          <p:nvPr>
            <p:ph type="sldImg"/>
          </p:nvPr>
        </p:nvSpPr>
        <p:spPr bwMode="auto">
          <a:noFill/>
          <a:ln>
            <a:solidFill>
              <a:srgbClr val="000000"/>
            </a:solidFill>
            <a:miter lim="800000"/>
            <a:headEnd/>
            <a:tailEnd/>
          </a:ln>
        </p:spPr>
      </p:sp>
      <p:sp>
        <p:nvSpPr>
          <p:cNvPr id="38914"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But female part time employment is quite rare in Hungary and in VG and the lowest is in SK. Low level of employment: an other structural reason can be mentioned  the low level of part time employment in VG.</a:t>
            </a:r>
          </a:p>
          <a:p>
            <a:pPr eaLnBrk="1" hangingPunct="1">
              <a:spcBef>
                <a:spcPct val="0"/>
              </a:spcBef>
            </a:pPr>
            <a:r>
              <a:rPr lang="hu-HU" smtClean="0"/>
              <a:t>Számok. To sum up we can say that less males and females do work in VG countries but they work  much. </a:t>
            </a:r>
          </a:p>
          <a:p>
            <a:pPr eaLnBrk="1" hangingPunct="1">
              <a:spcBef>
                <a:spcPct val="0"/>
              </a:spcBef>
            </a:pPr>
            <a:endParaRPr lang="hu-HU" smtClean="0"/>
          </a:p>
          <a:p>
            <a:pPr eaLnBrk="1" hangingPunct="1">
              <a:spcBef>
                <a:spcPct val="0"/>
              </a:spcBef>
            </a:pPr>
            <a:endParaRPr lang="hu-HU" smtClean="0"/>
          </a:p>
          <a:p>
            <a:pPr eaLnBrk="1" hangingPunct="1">
              <a:spcBef>
                <a:spcPct val="0"/>
              </a:spcBef>
            </a:pPr>
            <a:r>
              <a:rPr lang="hu-HU" smtClean="0"/>
              <a:t>Crises had a negative impact ont he quality of employment in most countries as the incidence of involuntary temporary and part time employment. Although in HU working in part-time empoyment has recently become more widespread, Hungarian employers choose this solution less frequently in comparison with the EU  Expecially in Hungary can be observed that : the growth  rate of part tiime employees has benn much higher in Hugary in recent years, but parallell with this trend involuntary part time employment has been grown up: 41% much higher by men (45%).</a:t>
            </a:r>
          </a:p>
        </p:txBody>
      </p:sp>
      <p:sp>
        <p:nvSpPr>
          <p:cNvPr id="38915"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1C60916-CDE8-4D92-992E-70047138C19D}" type="slidenum">
              <a:rPr lang="hu-HU" smtClean="0"/>
              <a:pPr/>
              <a:t>13</a:t>
            </a:fld>
            <a:endParaRPr lang="hu-H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TextEdit="1"/>
          </p:cNvSpPr>
          <p:nvPr>
            <p:ph type="sldImg"/>
          </p:nvPr>
        </p:nvSpPr>
        <p:spPr bwMode="auto">
          <a:noFill/>
          <a:ln>
            <a:solidFill>
              <a:srgbClr val="000000"/>
            </a:solidFill>
            <a:miter lim="800000"/>
            <a:headEnd/>
            <a:tailEnd/>
          </a:ln>
        </p:spPr>
      </p:sp>
      <p:sp>
        <p:nvSpPr>
          <p:cNvPr id="40962" name="Rectangle 3"/>
          <p:cNvSpPr>
            <a:spLocks noGrp="1"/>
          </p:cNvSpPr>
          <p:nvPr>
            <p:ph type="body" idx="1"/>
          </p:nvPr>
        </p:nvSpPr>
        <p:spPr bwMode="auto">
          <a:noFill/>
        </p:spPr>
        <p:txBody>
          <a:bodyPr wrap="square" numCol="1" anchor="t" anchorCtr="0" compatLnSpc="1">
            <a:prstTxWarp prst="textNoShape">
              <a:avLst/>
            </a:prstTxWarp>
          </a:bodyPr>
          <a:lstStyle/>
          <a:p>
            <a:r>
              <a:rPr lang="hu-HU" sz="1000" smtClean="0"/>
              <a:t>For the last topic: </a:t>
            </a:r>
          </a:p>
          <a:p>
            <a:endParaRPr lang="hu-HU" sz="1000" smtClean="0"/>
          </a:p>
          <a:p>
            <a:r>
              <a:rPr lang="en-GB" sz="1000" smtClean="0"/>
              <a:t>The youth were among the losers in the labour market situation emerged in the aftermath of the crisis. From a labour market aspect, young people are far more vulnerable and their situation is rather uncertain as they have multiple disadvantages compared to the 25-54-year-old population in best working age. Such disadvantages may include the lack of work experience; lower than necessary qualifications; or a role played in generating income for the family. </a:t>
            </a:r>
            <a:r>
              <a:rPr lang="hu-HU" smtClean="0"/>
              <a:t>Youth: young adults re the first to face job losses in crisis times due to their lower seniority and the job protection  afforded to older workers. </a:t>
            </a:r>
            <a:endParaRPr lang="en-GB" sz="1000" smtClean="0"/>
          </a:p>
          <a:p>
            <a:r>
              <a:rPr lang="en-GB" sz="1000" smtClean="0"/>
              <a:t>As a consequence of low and declining labour force participation, the youth employment rate also remains low in international comparison and lags far below not only the EU average but even below the same indicator measured in the 12 Member States joined to the EU together with Hungary. In recent years, according to domestic indicators, Hungary was already one of the lowest-ranking countries among the EU27 Member States regarding youth employment: following a steady decline, the employment rate among 15-24-year-olds was 17.8% in Q2 2012, which was below the Community average significantly, by 15%.</a:t>
            </a:r>
            <a:endParaRPr lang="hu-HU" sz="1000" smtClean="0"/>
          </a:p>
          <a:p>
            <a:endParaRPr lang="hu-HU" sz="1000" smtClean="0"/>
          </a:p>
          <a:p>
            <a:r>
              <a:rPr lang="hu-HU" sz="1000" smtClean="0"/>
              <a:t>But I would like to call the attention that these</a:t>
            </a:r>
            <a:endParaRPr lang="en-GB" sz="1000" smtClean="0"/>
          </a:p>
          <a:p>
            <a:r>
              <a:rPr lang="hu-HU" sz="1000" smtClean="0"/>
              <a:t>d</a:t>
            </a:r>
            <a:r>
              <a:rPr lang="en-GB" sz="1000" smtClean="0"/>
              <a:t>iscrepancies in youth employment rates between different European countries mostly reflect differences in educational systems. Differences are even more striking regarding the 15-19-year-old age group, as in countries applying a dual training system a high percentage of secondary school students work besides their studies. (E.g. the employment rate in this age group is 50% in Germany and the Netherlands, 40% in Austria, while less than 3% in Hungary.) This implies that young people in these countries are already much closer to the “real” labour market at an</a:t>
            </a:r>
            <a:r>
              <a:rPr lang="en-GB" sz="1000" u="sng" smtClean="0"/>
              <a:t> </a:t>
            </a:r>
            <a:r>
              <a:rPr lang="en-GB" sz="1000" smtClean="0"/>
              <a:t>age as early as that. </a:t>
            </a:r>
            <a:endParaRPr lang="hu-HU" sz="10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TextEdit="1"/>
          </p:cNvSpPr>
          <p:nvPr>
            <p:ph type="sldImg"/>
          </p:nvPr>
        </p:nvSpPr>
        <p:spPr bwMode="auto">
          <a:noFill/>
          <a:ln>
            <a:solidFill>
              <a:srgbClr val="000000"/>
            </a:solidFill>
            <a:miter lim="800000"/>
            <a:headEnd/>
            <a:tailEnd/>
          </a:ln>
        </p:spPr>
      </p:sp>
      <p:sp>
        <p:nvSpPr>
          <p:cNvPr id="43010" name="Rectangle 3"/>
          <p:cNvSpPr>
            <a:spLocks noGrp="1"/>
          </p:cNvSpPr>
          <p:nvPr>
            <p:ph type="body" idx="1"/>
          </p:nvPr>
        </p:nvSpPr>
        <p:spPr bwMode="auto">
          <a:noFill/>
        </p:spPr>
        <p:txBody>
          <a:bodyPr wrap="square" numCol="1" anchor="t" anchorCtr="0" compatLnSpc="1">
            <a:prstTxWarp prst="textNoShape">
              <a:avLst/>
            </a:prstTxWarp>
          </a:bodyPr>
          <a:lstStyle/>
          <a:p>
            <a:pPr>
              <a:lnSpc>
                <a:spcPct val="80000"/>
              </a:lnSpc>
            </a:pPr>
            <a:endParaRPr lang="hu-HU" sz="800" smtClean="0"/>
          </a:p>
          <a:p>
            <a:pPr>
              <a:lnSpc>
                <a:spcPct val="80000"/>
              </a:lnSpc>
            </a:pPr>
            <a:r>
              <a:rPr lang="hu-HU" smtClean="0"/>
              <a:t>Labour market disadvantages don’t take country borders into consideration but  reginal descrepancies are set up indepenndently of country borders but in a regional- manner crossing country borders. </a:t>
            </a:r>
            <a:endParaRPr lang="hu-HU" sz="800" smtClean="0"/>
          </a:p>
          <a:p>
            <a:pPr>
              <a:lnSpc>
                <a:spcPct val="80000"/>
              </a:lnSpc>
            </a:pPr>
            <a:endParaRPr lang="hu-HU" sz="800" smtClean="0"/>
          </a:p>
          <a:p>
            <a:pPr>
              <a:lnSpc>
                <a:spcPct val="80000"/>
              </a:lnSpc>
            </a:pPr>
            <a:r>
              <a:rPr lang="hu-HU" smtClean="0"/>
              <a:t>High and persistent  regional disparities   --- creation of low tax zones </a:t>
            </a:r>
            <a:endParaRPr lang="hu-HU" sz="800" smtClean="0"/>
          </a:p>
          <a:p>
            <a:pPr>
              <a:lnSpc>
                <a:spcPct val="80000"/>
              </a:lnSpc>
            </a:pPr>
            <a:endParaRPr lang="hu-HU" sz="800" smtClean="0"/>
          </a:p>
          <a:p>
            <a:pPr>
              <a:lnSpc>
                <a:spcPct val="80000"/>
              </a:lnSpc>
            </a:pPr>
            <a:endParaRPr lang="hu-HU" sz="800" smtClean="0"/>
          </a:p>
          <a:p>
            <a:pPr>
              <a:lnSpc>
                <a:spcPct val="80000"/>
              </a:lnSpc>
            </a:pPr>
            <a:r>
              <a:rPr lang="hu-HU" sz="800" smtClean="0"/>
              <a:t>It is only a one-sided picture if we only look at the unemplyment rate of the youth. </a:t>
            </a:r>
          </a:p>
          <a:p>
            <a:pPr>
              <a:lnSpc>
                <a:spcPct val="80000"/>
              </a:lnSpc>
            </a:pPr>
            <a:r>
              <a:rPr lang="hu-HU" sz="800" smtClean="0"/>
              <a:t>WHY?</a:t>
            </a:r>
          </a:p>
          <a:p>
            <a:pPr>
              <a:lnSpc>
                <a:spcPct val="80000"/>
              </a:lnSpc>
            </a:pPr>
            <a:r>
              <a:rPr lang="hu-HU" sz="800" smtClean="0"/>
              <a:t>Unemployment ratio and NEET rates- are aldo very important because very low employment rate- this manily reflect of the educational system </a:t>
            </a:r>
          </a:p>
          <a:p>
            <a:pPr>
              <a:lnSpc>
                <a:spcPct val="80000"/>
              </a:lnSpc>
            </a:pPr>
            <a:r>
              <a:rPr lang="en-GB" sz="800" smtClean="0"/>
              <a:t>The least painful way employers responded to economic difficulties was to stop or defer recruitment, which affected the youth to a greater degree. Furthermore, a greater percentage of them were afflicted by layoffs, since they had filled insecure jobs which employers found easier to cut. Thus, youth unemployment assumed increasing proportions and has by now eroded improving pre-crisis tendencies. </a:t>
            </a:r>
            <a:endParaRPr lang="hu-HU" sz="800" smtClean="0"/>
          </a:p>
          <a:p>
            <a:pPr>
              <a:lnSpc>
                <a:spcPct val="80000"/>
              </a:lnSpc>
            </a:pPr>
            <a:r>
              <a:rPr lang="hu-HU" sz="800" smtClean="0"/>
              <a:t>Leírni hogy mennyivel nőtt</a:t>
            </a:r>
          </a:p>
          <a:p>
            <a:pPr>
              <a:lnSpc>
                <a:spcPct val="80000"/>
              </a:lnSpc>
            </a:pPr>
            <a:endParaRPr lang="hu-HU" sz="800" smtClean="0"/>
          </a:p>
          <a:p>
            <a:pPr>
              <a:lnSpc>
                <a:spcPct val="80000"/>
              </a:lnSpc>
            </a:pPr>
            <a:r>
              <a:rPr lang="en-GB" sz="800" smtClean="0"/>
              <a:t>youth unemployment showed a faster rate of deterioration. </a:t>
            </a:r>
            <a:endParaRPr lang="hu-HU" sz="800" smtClean="0"/>
          </a:p>
          <a:p>
            <a:pPr>
              <a:lnSpc>
                <a:spcPct val="80000"/>
              </a:lnSpc>
            </a:pPr>
            <a:r>
              <a:rPr lang="en-GB" sz="800" smtClean="0"/>
              <a:t>. The reason is that the overwhelming part of this age group has not yet entered the labour market and so the number of those employed determining the denominator of the unemployment rate remains rather low. </a:t>
            </a:r>
          </a:p>
          <a:p>
            <a:pPr>
              <a:lnSpc>
                <a:spcPct val="80000"/>
              </a:lnSpc>
            </a:pPr>
            <a:r>
              <a:rPr lang="en-GB" sz="800" smtClean="0"/>
              <a:t>Besides the unemployment rate, another “acknowledged” indicator of the labour market situation of young people is the share of the unemployed among the population. This indicator measures the percentage of unemployed people in a particular age group and thus does not depend on the number of economically active persons or of those employed who determine it in a greater extent. The analysis of this data among 15-24-year-olds shows a rate of 6.9% in Hungary (Q2 2012 figure), which is better than the EU average (9.4%). In other words, our unfavourable position regarding the rate of unemployment – compared to the EU average – is not that unfavourable when the number of unemployed is compared to the overall number of population. The underlying observation is that while 93.5% of the 15-19-year-olds was still in education, the number of students gradually decreased in the higher age groups , with barely over 10% of 25-29-year-olds present in the educational system in 2011. </a:t>
            </a:r>
            <a:endParaRPr lang="hu-HU" sz="800" smtClean="0"/>
          </a:p>
          <a:p>
            <a:pPr>
              <a:lnSpc>
                <a:spcPct val="80000"/>
              </a:lnSpc>
            </a:pPr>
            <a:endParaRPr lang="hu-HU" sz="800" smtClean="0"/>
          </a:p>
          <a:p>
            <a:pPr>
              <a:lnSpc>
                <a:spcPct val="80000"/>
              </a:lnSpc>
            </a:pPr>
            <a:r>
              <a:rPr lang="en-GB" sz="800" smtClean="0"/>
              <a:t>NEET rate[1], which shows the proportion of young people neither in employment nor in education or training. Those “not in employment” include not only persons wishing to work but excluded from the labour market for some reason but also persons who do not want to work. </a:t>
            </a:r>
            <a:endParaRPr lang="hu-HU" sz="800" smtClean="0"/>
          </a:p>
          <a:p>
            <a:pPr>
              <a:lnSpc>
                <a:spcPct val="80000"/>
              </a:lnSpc>
            </a:pPr>
            <a:r>
              <a:rPr lang="hu-HU" sz="800" smtClean="0"/>
              <a:t/>
            </a:r>
            <a:br>
              <a:rPr lang="hu-HU" sz="800" smtClean="0"/>
            </a:br>
            <a:r>
              <a:rPr lang="en-US" sz="800" smtClean="0"/>
              <a:t>[1] NEET= Young people not in employment and not in any education and training. </a:t>
            </a:r>
            <a:r>
              <a:rPr lang="en-GB" sz="800" smtClean="0"/>
              <a:t>Based on the NEET rate, Hungary with a rate of 13.3% is ranked in the middle among the 27 Member States of the European Union, which is below the EU27 average by 0.4 percentage points. The same rate was below 7% in four of the 27 Member States (Denmark, the Netherlands, Austria and Luxemburg) and above 18% in five Member States (Ireland, Latvia, Bulgaria, Spain and Italy). </a:t>
            </a:r>
            <a:endParaRPr lang="hu-HU" sz="8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Diakép helye 1"/>
          <p:cNvSpPr>
            <a:spLocks noGrp="1" noRot="1" noChangeAspect="1"/>
          </p:cNvSpPr>
          <p:nvPr>
            <p:ph type="sldImg"/>
          </p:nvPr>
        </p:nvSpPr>
        <p:spPr bwMode="auto">
          <a:noFill/>
          <a:ln>
            <a:solidFill>
              <a:srgbClr val="000000"/>
            </a:solidFill>
            <a:miter lim="800000"/>
            <a:headEnd/>
            <a:tailEnd/>
          </a:ln>
        </p:spPr>
      </p:sp>
      <p:sp>
        <p:nvSpPr>
          <p:cNvPr id="45058"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Overall trend: unemployment is becoming more persistent: there is a countinous rise in average  unemployment duration  which indicates a lack of job creation. Visszautal: The share of older people in the workforce is rising +  Weak recovery in job creation + growing average unemployment duration     Consequance: getting jobseekers back to employment  can become more difficult.</a:t>
            </a:r>
          </a:p>
        </p:txBody>
      </p:sp>
      <p:sp>
        <p:nvSpPr>
          <p:cNvPr id="45059"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92A290-3E70-41BB-8BAC-ACCE18705F93}" type="slidenum">
              <a:rPr lang="hu-HU" smtClean="0"/>
              <a:pPr/>
              <a:t>16</a:t>
            </a:fld>
            <a:endParaRPr lang="hu-H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Rot="1" noChangeAspect="1" noTextEdit="1"/>
          </p:cNvSpPr>
          <p:nvPr>
            <p:ph type="sldImg"/>
          </p:nvPr>
        </p:nvSpPr>
        <p:spPr bwMode="auto">
          <a:noFill/>
          <a:ln>
            <a:solidFill>
              <a:srgbClr val="000000"/>
            </a:solidFill>
            <a:miter lim="800000"/>
            <a:headEnd/>
            <a:tailEnd/>
          </a:ln>
        </p:spPr>
      </p:sp>
      <p:sp>
        <p:nvSpPr>
          <p:cNvPr id="48130" name="Rectangle 3"/>
          <p:cNvSpPr>
            <a:spLocks noGrp="1"/>
          </p:cNvSpPr>
          <p:nvPr>
            <p:ph type="body" idx="1"/>
          </p:nvPr>
        </p:nvSpPr>
        <p:spPr bwMode="auto">
          <a:noFill/>
        </p:spPr>
        <p:txBody>
          <a:bodyPr wrap="square" numCol="1" anchor="t" anchorCtr="0" compatLnSpc="1">
            <a:prstTxWarp prst="textNoShape">
              <a:avLst/>
            </a:prstTxWarp>
          </a:bodyPr>
          <a:lstStyle/>
          <a:p>
            <a:r>
              <a:rPr lang="hu-HU" smtClean="0"/>
              <a:t>In shorter term lower labour cost would foster demand for low-skilled labour, int he longer term: upgrading labour supply by raising educational outcomes and t improve scholl to work transition., more focus on life long learning.That is the reason why is it so much important to discuss and develop or prognses system acording to the changing  nature  of the economic needs. Unemployed to aquire those skills which can be benefit from the new jobs of eonomic recovrey. How can we measure sdemaand side how can we facilicitate the relebant uptraining of unemployed.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iakép helye 1"/>
          <p:cNvSpPr>
            <a:spLocks noGrp="1" noRot="1" noChangeAspect="1"/>
          </p:cNvSpPr>
          <p:nvPr>
            <p:ph type="sldImg"/>
          </p:nvPr>
        </p:nvSpPr>
        <p:spPr bwMode="auto">
          <a:noFill/>
          <a:ln>
            <a:solidFill>
              <a:srgbClr val="000000"/>
            </a:solidFill>
            <a:miter lim="800000"/>
            <a:headEnd/>
            <a:tailEnd/>
          </a:ln>
        </p:spPr>
      </p:sp>
      <p:sp>
        <p:nvSpPr>
          <p:cNvPr id="17410"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Lets start with the fact that  demographic trends show a decresing number of the working age population in the last three years that means that the bases of the labour supply is narrowing in each country. Due to ageing of the population we can see a break in the trend in PL, CZ, SK during the recent years.</a:t>
            </a:r>
          </a:p>
          <a:p>
            <a:pPr eaLnBrk="1" hangingPunct="1">
              <a:spcBef>
                <a:spcPct val="0"/>
              </a:spcBef>
            </a:pPr>
            <a:r>
              <a:rPr lang="hu-HU" smtClean="0"/>
              <a:t>The most deterioiating demographic trends can be observed in Hungary: continously decreasing trend. </a:t>
            </a:r>
          </a:p>
        </p:txBody>
      </p:sp>
      <p:sp>
        <p:nvSpPr>
          <p:cNvPr id="17411"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EBDE9A-C71F-48CC-8A30-81BE64FF2EDF}" type="slidenum">
              <a:rPr lang="hu-HU" smtClean="0"/>
              <a:pPr/>
              <a:t>2</a:t>
            </a:fld>
            <a:endParaRPr lang="hu-H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iakép helye 1"/>
          <p:cNvSpPr>
            <a:spLocks noGrp="1" noRot="1" noChangeAspect="1"/>
          </p:cNvSpPr>
          <p:nvPr>
            <p:ph type="sldImg"/>
          </p:nvPr>
        </p:nvSpPr>
        <p:spPr bwMode="auto">
          <a:noFill/>
          <a:ln>
            <a:solidFill>
              <a:srgbClr val="000000"/>
            </a:solidFill>
            <a:miter lim="800000"/>
            <a:headEnd/>
            <a:tailEnd/>
          </a:ln>
        </p:spPr>
      </p:sp>
      <p:sp>
        <p:nvSpPr>
          <p:cNvPr id="19458" name="Jegyzetek helye 2"/>
          <p:cNvSpPr>
            <a:spLocks noGrp="1"/>
          </p:cNvSpPr>
          <p:nvPr>
            <p:ph type="body" idx="1"/>
          </p:nvPr>
        </p:nvSpPr>
        <p:spPr bwMode="auto">
          <a:noFill/>
        </p:spPr>
        <p:txBody>
          <a:bodyPr wrap="square" numCol="1" anchor="t" anchorCtr="0" compatLnSpc="1">
            <a:prstTxWarp prst="textNoShape">
              <a:avLst/>
            </a:prstTxWarp>
          </a:bodyPr>
          <a:lstStyle/>
          <a:p>
            <a:r>
              <a:rPr lang="hu-HU" smtClean="0"/>
              <a:t>In recent ten year the natural loss of poulation in Hungary was partly (about one-thirdly) cunterbalanced  by migration gain, </a:t>
            </a:r>
          </a:p>
          <a:p>
            <a:r>
              <a:rPr lang="hu-HU" smtClean="0"/>
              <a:t>Hungary is traditionally a relatively low migration country. Over recent years emigraton has sharply increased- while remaining lower than in some other eastern European countries- reflecting weaker economic prospects and the gradual opening of EU labour markets to Hungaian citizens. The main destinations are: Germany, Austria, UK. </a:t>
            </a:r>
          </a:p>
          <a:p>
            <a:r>
              <a:rPr lang="hu-HU" smtClean="0"/>
              <a:t>Among the visegrad group the labour market of Poland is mostly affected by the migration as this country has negtive migration rate in recent years, but thee slovak, while the czech republic could gain many immigrants in the late 2000. </a:t>
            </a:r>
          </a:p>
          <a:p>
            <a:r>
              <a:rPr lang="hu-HU" smtClean="0"/>
              <a:t>Besides demographic changes one further trend is also remarkable: </a:t>
            </a:r>
          </a:p>
          <a:p>
            <a:r>
              <a:rPr lang="hu-HU" smtClean="0"/>
              <a:t>Change in age-distribution of the active population has been shifted.  between 2002 and 2012 (2002=100)	. Due to the trend that youth are entering into the labour market in a later age while old age groups remain active  to an older and older age of their. If we look at deeper in hungarion figures , between the two last census  the age group over 55 year in the economically active population has benn doubled in Hungary,but there was significant increase in each countries also in the VG.	</a:t>
            </a:r>
          </a:p>
          <a:p>
            <a:r>
              <a:rPr lang="hu-HU" smtClean="0"/>
              <a:t>					15-24 years	55-64 years	</a:t>
            </a:r>
          </a:p>
          <a:p>
            <a:r>
              <a:rPr lang="hu-HU" smtClean="0"/>
              <a:t>European Union (28 countries)	89%	153%	</a:t>
            </a:r>
          </a:p>
          <a:p>
            <a:r>
              <a:rPr lang="hu-HU" smtClean="0"/>
              <a:t>Czech Republic			68%	155%	</a:t>
            </a:r>
          </a:p>
          <a:p>
            <a:r>
              <a:rPr lang="hu-HU" smtClean="0"/>
              <a:t>Hungary				67%	188%	</a:t>
            </a:r>
          </a:p>
          <a:p>
            <a:r>
              <a:rPr lang="hu-HU" smtClean="0"/>
              <a:t>Poland				69%	221%	</a:t>
            </a:r>
          </a:p>
          <a:p>
            <a:r>
              <a:rPr lang="hu-HU" smtClean="0"/>
              <a:t>Slovakia				58%	276%	</a:t>
            </a:r>
          </a:p>
          <a:p>
            <a:pPr eaLnBrk="1" hangingPunct="1">
              <a:spcBef>
                <a:spcPct val="0"/>
              </a:spcBef>
            </a:pPr>
            <a:endParaRPr lang="hu-HU" smtClean="0"/>
          </a:p>
        </p:txBody>
      </p:sp>
      <p:sp>
        <p:nvSpPr>
          <p:cNvPr id="19459"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C271413-7ED4-420D-83D3-75F1EF690946}" type="slidenum">
              <a:rPr lang="hu-HU" smtClean="0"/>
              <a:pPr/>
              <a:t>3</a:t>
            </a:fld>
            <a:endParaRPr lang="hu-H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bwMode="auto">
          <a:noFill/>
        </p:spPr>
        <p:txBody>
          <a:bodyPr wrap="square" numCol="1" anchor="t" anchorCtr="0" compatLnSpc="1">
            <a:prstTxWarp prst="textNoShape">
              <a:avLst/>
            </a:prstTxWarp>
          </a:bodyPr>
          <a:lstStyle/>
          <a:p>
            <a:pPr>
              <a:lnSpc>
                <a:spcPct val="90000"/>
              </a:lnSpc>
            </a:pPr>
            <a:r>
              <a:rPr lang="hu-HU" sz="1000" smtClean="0"/>
              <a:t>The first signs of recovery in ecnomic activity appeared and strenghtened in the EU region throughou 2013. The euro area emerged from recession during te second quarter  of 2013 led by  faster than expected growth in Germany thanks to its strong export sector. (v4 countris are in strong connecton to the german economy). There is an increasing GDP growth during 2013 in HU and PL, while in CZ the fall of output has been becoming slower. Meanwhile figures in Hungary has apperaed  regarding to Q4 2013 and the rowth rate has been becoming faster:2,7% comparing…. </a:t>
            </a:r>
          </a:p>
          <a:p>
            <a:pPr>
              <a:lnSpc>
                <a:spcPct val="90000"/>
              </a:lnSpc>
            </a:pPr>
            <a:endParaRPr lang="hu-HU" sz="1000" smtClean="0"/>
          </a:p>
          <a:p>
            <a:pPr>
              <a:lnSpc>
                <a:spcPct val="90000"/>
              </a:lnSpc>
            </a:pPr>
            <a:r>
              <a:rPr lang="hu-HU" sz="1000" smtClean="0"/>
              <a:t>The growth rate in the Czech Republic has been gradually deteriorating in 2011-2013 , the ecomony even declined from early 2012 and still in 2013 also. In Poland the least open economy in the region therfore the least exposed to fluctuations in foreign demand, domestic demand  is able to positively contribute to the growth whics is also due to a lower level of hosehod indebtness. Therefore Poland is the most dynamic country in the region, however the growth rate lags behind its pre-crisis level. Slovakia follows up Poland but its growing rate is declinng. </a:t>
            </a:r>
          </a:p>
          <a:p>
            <a:pPr>
              <a:lnSpc>
                <a:spcPct val="90000"/>
              </a:lnSpc>
            </a:pPr>
            <a:r>
              <a:rPr lang="hu-HU" sz="1000" smtClean="0"/>
              <a:t>Hungary: the crises hit the exporting sector the hardest but  as external demand picked up, this sector ‘s recovery launched first.The growth rate was the lowest in hungary in the region in the recent 3 years. With high dept level, the consumption and investment of households dcelined. Positive trend-change can be seen in 2013, the economy started to increase in the 4. qurter it was 2,7% compared to previuus year. This growth is led by the growing export  he growing output in 3 activity braches of the economy: construction, the industrial sector (expecially car industry) and by agriculture.  </a:t>
            </a:r>
          </a:p>
          <a:p>
            <a:pPr>
              <a:lnSpc>
                <a:spcPct val="90000"/>
              </a:lnSpc>
            </a:pPr>
            <a:r>
              <a:rPr lang="hu-HU" sz="1000" smtClean="0"/>
              <a:t>However there is a recovery in economic activty but not  in jobs.  Many counties are pursuing fiscal consolidation which complicates the achivement both employment and fiscal targets. </a:t>
            </a:r>
          </a:p>
          <a:p>
            <a:pPr>
              <a:lnSpc>
                <a:spcPct val="90000"/>
              </a:lnSpc>
            </a:pPr>
            <a:r>
              <a:rPr lang="hu-HU" sz="1000" smtClean="0"/>
              <a:t>IlO conclusion: the recovery in output is not strong enough  to compensate for losses  during he recession  vene in those countries where  the expansion was strong.  To sum up the number of employed has reached its pre crises volume in Hungary and Poland, Czech Republic is sagnating, Slovaika is lagging benid. (2007 3. negyedéve és 2013 3. negyedéve között).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Diakép helye 1"/>
          <p:cNvSpPr>
            <a:spLocks noGrp="1" noRot="1" noChangeAspect="1"/>
          </p:cNvSpPr>
          <p:nvPr>
            <p:ph type="sldImg"/>
          </p:nvPr>
        </p:nvSpPr>
        <p:spPr bwMode="auto">
          <a:noFill/>
          <a:ln>
            <a:solidFill>
              <a:srgbClr val="000000"/>
            </a:solidFill>
            <a:miter lim="800000"/>
            <a:headEnd/>
            <a:tailEnd/>
          </a:ln>
        </p:spPr>
      </p:sp>
      <p:sp>
        <p:nvSpPr>
          <p:cNvPr id="23554"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lnSpc>
                <a:spcPct val="90000"/>
              </a:lnSpc>
              <a:spcBef>
                <a:spcPct val="0"/>
              </a:spcBef>
            </a:pPr>
            <a:r>
              <a:rPr lang="hu-HU" smtClean="0"/>
              <a:t>In the last three years emloyment rate was slightly increasing in CZ, SK- sharp decrease during the crises and since that time a stagnating trend can be observed. and PL stagnating since 2008, before the crises a very sharp improving trend from a very low level of employment in the early 2000s. , HU: increasing trend, reached its pre-crises level.  There is a closing up trend (felzárkózó ) to the other countries and to EU avarege in Hungary in recent years. Expecially in 2013. In q3 2013 Hungary had the 3rd largest employment growth comapred to previuos year among the countries of the EU. </a:t>
            </a:r>
          </a:p>
          <a:p>
            <a:pPr eaLnBrk="1" hangingPunct="1">
              <a:lnSpc>
                <a:spcPct val="90000"/>
              </a:lnSpc>
              <a:spcBef>
                <a:spcPct val="0"/>
              </a:spcBef>
            </a:pPr>
            <a:endParaRPr lang="hu-HU" smtClean="0"/>
          </a:p>
          <a:p>
            <a:pPr eaLnBrk="1" hangingPunct="1">
              <a:lnSpc>
                <a:spcPct val="90000"/>
              </a:lnSpc>
              <a:spcBef>
                <a:spcPct val="0"/>
              </a:spcBef>
            </a:pPr>
            <a:r>
              <a:rPr lang="hu-HU" smtClean="0"/>
              <a:t>But the level of employment is the lowest in Hungary, that means by about 5  percentage point lower employment rate than EU average. But employment growth rate changed very heterogeounosly in recent years (eu averag covers vey hetergogean employment rates) this is accompanied by a medium sized level of unemployment. Taht means  a relatively low level of activity besides 20-64 population: 30%  are inactive the highest activity rate has got CZ almost 80%.  Accompanied by a relative low level of unemployment. While SK second highest activity rate is accompanied by a relative high unemployment.  I will later go deeper in uenmployment figures but lets stay for a littlemoment by this graph.  </a:t>
            </a:r>
          </a:p>
          <a:p>
            <a:pPr eaLnBrk="1" hangingPunct="1">
              <a:lnSpc>
                <a:spcPct val="90000"/>
              </a:lnSpc>
              <a:spcBef>
                <a:spcPct val="0"/>
              </a:spcBef>
            </a:pPr>
            <a:endParaRPr lang="hu-HU" smtClean="0"/>
          </a:p>
          <a:p>
            <a:pPr eaLnBrk="1" hangingPunct="1">
              <a:lnSpc>
                <a:spcPct val="90000"/>
              </a:lnSpc>
              <a:spcBef>
                <a:spcPct val="0"/>
              </a:spcBef>
            </a:pPr>
            <a:r>
              <a:rPr lang="hu-HU" smtClean="0"/>
              <a:t>The graph contains  national employment rate targets from National Reform Programme 2011, which is 75% for Eu27, Hu and Cz but lower in Sk (72%) and PL (71%) we can see which country has to make the biggest step to reach its national employment goal. </a:t>
            </a:r>
          </a:p>
          <a:p>
            <a:pPr eaLnBrk="1" hangingPunct="1">
              <a:lnSpc>
                <a:spcPct val="90000"/>
              </a:lnSpc>
              <a:spcBef>
                <a:spcPct val="0"/>
              </a:spcBef>
            </a:pPr>
            <a:r>
              <a:rPr lang="hu-HU" smtClean="0"/>
              <a:t>well.  </a:t>
            </a:r>
          </a:p>
        </p:txBody>
      </p:sp>
      <p:sp>
        <p:nvSpPr>
          <p:cNvPr id="23555"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CFB907-03ED-4D88-8528-D90EFB8BD67D}" type="slidenum">
              <a:rPr lang="hu-HU" smtClean="0"/>
              <a:pPr/>
              <a:t>5</a:t>
            </a:fld>
            <a:endParaRPr lang="hu-H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spect="1" noTextEdit="1"/>
          </p:cNvSpPr>
          <p:nvPr>
            <p:ph type="sldImg"/>
          </p:nvPr>
        </p:nvSpPr>
        <p:spPr bwMode="auto">
          <a:noFill/>
          <a:ln>
            <a:solidFill>
              <a:srgbClr val="000000"/>
            </a:solidFill>
            <a:miter lim="800000"/>
            <a:headEnd/>
            <a:tailEnd/>
          </a:ln>
        </p:spPr>
      </p:sp>
      <p:sp>
        <p:nvSpPr>
          <p:cNvPr id="25602" name="Rectangle 3"/>
          <p:cNvSpPr>
            <a:spLocks noGrp="1"/>
          </p:cNvSpPr>
          <p:nvPr>
            <p:ph type="body" idx="1"/>
          </p:nvPr>
        </p:nvSpPr>
        <p:spPr bwMode="auto">
          <a:noFill/>
        </p:spPr>
        <p:txBody>
          <a:bodyPr wrap="square" numCol="1" anchor="t" anchorCtr="0" compatLnSpc="1">
            <a:prstTxWarp prst="textNoShape">
              <a:avLst/>
            </a:prstTxWarp>
          </a:bodyPr>
          <a:lstStyle/>
          <a:p>
            <a:r>
              <a:rPr lang="hu-HU" smtClean="0"/>
              <a:t>The crises reached hungary with  an decreasing emploment (the employment growh was negatíive) while Poland had got the strongest growing rate among memberstates. After 2010 HU is among the growing coutries between 2010 and 2012 (and since that we are above pre-crises  level) and a divergence can be observed among the european union memberstates.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iakép helye 1"/>
          <p:cNvSpPr>
            <a:spLocks noGrp="1" noRot="1" noChangeAspect="1"/>
          </p:cNvSpPr>
          <p:nvPr>
            <p:ph type="sldImg"/>
          </p:nvPr>
        </p:nvSpPr>
        <p:spPr bwMode="auto">
          <a:noFill/>
          <a:ln>
            <a:solidFill>
              <a:srgbClr val="000000"/>
            </a:solidFill>
            <a:miter lim="800000"/>
            <a:headEnd/>
            <a:tailEnd/>
          </a:ln>
        </p:spPr>
      </p:sp>
      <p:sp>
        <p:nvSpPr>
          <p:cNvPr id="27650" name="Jegyzetek hely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hu-HU" smtClean="0"/>
              <a:t>Each V4 countries rate are above  the rate in 2008. The sharpest increase ccpuld be observed by SK, but in each country  unemployment figures continue to rise in many countries even in 2012 asn 2013.  and particulary among young jobseekers. </a:t>
            </a:r>
          </a:p>
          <a:p>
            <a:pPr eaLnBrk="1" hangingPunct="1">
              <a:spcBef>
                <a:spcPct val="0"/>
              </a:spcBef>
            </a:pPr>
            <a:endParaRPr lang="hu-HU" smtClean="0"/>
          </a:p>
          <a:p>
            <a:pPr eaLnBrk="1" hangingPunct="1">
              <a:spcBef>
                <a:spcPct val="0"/>
              </a:spcBef>
            </a:pPr>
            <a:r>
              <a:rPr lang="hu-HU" smtClean="0"/>
              <a:t>I made a summing up. 2007 Q3 in the 4 visegrader coutries there were 2million400.000 unemployed in 2013 q3 this number is higer by 20 %, 2million900.000 persons. </a:t>
            </a:r>
          </a:p>
          <a:p>
            <a:pPr eaLnBrk="1" hangingPunct="1">
              <a:spcBef>
                <a:spcPct val="0"/>
              </a:spcBef>
            </a:pPr>
            <a:endParaRPr lang="hu-HU" smtClean="0"/>
          </a:p>
          <a:p>
            <a:pPr eaLnBrk="1" hangingPunct="1">
              <a:spcBef>
                <a:spcPct val="0"/>
              </a:spcBef>
            </a:pPr>
            <a:r>
              <a:rPr lang="hu-HU" smtClean="0"/>
              <a:t>The paticipation rate has grown faster than employment- labour supply is increasing and is reached its hihest level  since the transition. This together with the weak economic activity uring the crises resulted that hungarian unemployment rate was the lowest in the early 2000s but it is now the second largest among V4 countries</a:t>
            </a:r>
          </a:p>
          <a:p>
            <a:pPr eaLnBrk="1" hangingPunct="1">
              <a:spcBef>
                <a:spcPct val="0"/>
              </a:spcBef>
            </a:pPr>
            <a:endParaRPr lang="hu-HU" smtClean="0"/>
          </a:p>
          <a:p>
            <a:pPr eaLnBrk="1" hangingPunct="1">
              <a:spcBef>
                <a:spcPct val="0"/>
              </a:spcBef>
            </a:pPr>
            <a:r>
              <a:rPr lang="hu-HU" smtClean="0"/>
              <a:t>HU the increasing employment is partly due to central measures renforcing the suplly of economically active population:positive labour supply shock: tightened the condition of retirement,expecially restricting early retirement, raising pension age,  stricter conditions to disability pensions, social type supports are available only in case of certain amount of days in employment. Other resons: active measurin, including public work programmes, but other supported work pomgrames for specialized target groups and reducing social contribution of the wages by caertin target groups (Job Protection Act).  </a:t>
            </a:r>
          </a:p>
        </p:txBody>
      </p:sp>
      <p:sp>
        <p:nvSpPr>
          <p:cNvPr id="27651"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2483E1E-94B4-42B0-943C-602A9F8A5CA4}" type="slidenum">
              <a:rPr lang="hu-HU" smtClean="0"/>
              <a:pPr/>
              <a:t>7</a:t>
            </a:fld>
            <a:endParaRPr lang="hu-H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TextEdit="1"/>
          </p:cNvSpPr>
          <p:nvPr>
            <p:ph type="sldImg"/>
          </p:nvPr>
        </p:nvSpPr>
        <p:spPr bwMode="auto">
          <a:noFill/>
          <a:ln>
            <a:solidFill>
              <a:srgbClr val="000000"/>
            </a:solidFill>
            <a:miter lim="800000"/>
            <a:headEnd/>
            <a:tailEnd/>
          </a:ln>
        </p:spPr>
      </p:sp>
      <p:sp>
        <p:nvSpPr>
          <p:cNvPr id="30722" name="Rectangle 3"/>
          <p:cNvSpPr>
            <a:spLocks noGrp="1"/>
          </p:cNvSpPr>
          <p:nvPr>
            <p:ph type="body" idx="1"/>
          </p:nvPr>
        </p:nvSpPr>
        <p:spPr bwMode="auto">
          <a:noFill/>
        </p:spPr>
        <p:txBody>
          <a:bodyPr wrap="square" numCol="1" anchor="t" anchorCtr="0" compatLnSpc="1">
            <a:prstTxWarp prst="textNoShape">
              <a:avLst/>
            </a:prstTxWarp>
          </a:bodyPr>
          <a:lstStyle/>
          <a:p>
            <a:r>
              <a:rPr lang="hu-HU" smtClean="0"/>
              <a:t>If we look at the reason what stand behind the lagging figures of employment in the 4 visegrader countries, we can see that lo employment is concentrated in several labour market groups. compared to EU average, on the one hand the older population participate at lower level in the wotkforce: PL and HU. There was a signiificant improving in recent years but still very low.  On the other hand significant lagging can be observed by low educated and women in childbearing age na d b youth also. Best working ages: the same level as in the EU. </a:t>
            </a:r>
          </a:p>
          <a:p>
            <a:r>
              <a:rPr lang="hu-HU" smtClean="0"/>
              <a:t>Speciality is in the Visegrad Group the huge differences in the employment rate among the groups at different educational level.   </a:t>
            </a:r>
          </a:p>
          <a:p>
            <a:r>
              <a:rPr lang="hu-HU" smtClean="0"/>
              <a:t>To sum up Czech level of emplyment exceeds eU average, in the youth age group and by low-educated  there is a uniform legging behind in the VG. </a:t>
            </a:r>
          </a:p>
          <a:p>
            <a:r>
              <a:rPr lang="hu-HU" smtClean="0"/>
              <a:t>It is worth to remark, that by women there is a minor difference between the Cz employment rate and those of HU, PL, SK while bymen the difference is larger.</a:t>
            </a:r>
          </a:p>
          <a:p>
            <a:endParaRPr lang="hu-HU" smtClean="0"/>
          </a:p>
          <a:p>
            <a:endParaRPr lang="hu-HU" smtClean="0"/>
          </a:p>
          <a:p>
            <a:endParaRPr lang="hu-HU" smtClean="0"/>
          </a:p>
          <a:p>
            <a:endParaRPr lang="hu-H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Diakép helye 1"/>
          <p:cNvSpPr>
            <a:spLocks noGrp="1" noRot="1" noChangeAspect="1"/>
          </p:cNvSpPr>
          <p:nvPr>
            <p:ph type="sldImg"/>
          </p:nvPr>
        </p:nvSpPr>
        <p:spPr bwMode="auto">
          <a:noFill/>
          <a:ln>
            <a:solidFill>
              <a:srgbClr val="000000"/>
            </a:solidFill>
            <a:miter lim="800000"/>
            <a:headEnd/>
            <a:tailEnd/>
          </a:ln>
        </p:spPr>
      </p:sp>
      <p:sp>
        <p:nvSpPr>
          <p:cNvPr id="32770" name="Jegyzetek helye 2"/>
          <p:cNvSpPr>
            <a:spLocks noGrp="1"/>
          </p:cNvSpPr>
          <p:nvPr>
            <p:ph type="body" idx="1"/>
          </p:nvPr>
        </p:nvSpPr>
        <p:spPr bwMode="auto">
          <a:noFill/>
        </p:spPr>
        <p:txBody>
          <a:bodyPr wrap="square" numCol="1" anchor="t" anchorCtr="0" compatLnSpc="1">
            <a:prstTxWarp prst="textNoShape">
              <a:avLst/>
            </a:prstTxWarp>
          </a:bodyPr>
          <a:lstStyle/>
          <a:p>
            <a:pPr marL="171450" indent="-171450"/>
            <a:r>
              <a:rPr lang="hu-HU" smtClean="0"/>
              <a:t>Common feature: Low skilled: The main mismatch is a large structural excess of low skilled labour supply resulting in  a very low employment rate among this group (while high skilled labour is in somewhat tight supply- bottlenecks -  in certain fields). Less than 40% of people with at most lower-secondary education  are in employment. In some regions oversupply of low skilled workers are  much more charasteristic. if wee rank EU countries from the lowest level o</a:t>
            </a:r>
            <a:r>
              <a:rPr lang="hu-HU" smtClean="0">
                <a:latin typeface="Arial" charset="0"/>
              </a:rPr>
              <a:t>f</a:t>
            </a:r>
            <a:r>
              <a:rPr lang="hu-HU" smtClean="0"/>
              <a:t> employment by below upper secondary group, the V4 countries are  the first</a:t>
            </a:r>
            <a:r>
              <a:rPr lang="hu-HU" smtClean="0">
                <a:latin typeface="Arial" charset="0"/>
              </a:rPr>
              <a:t> four countries</a:t>
            </a:r>
          </a:p>
          <a:p>
            <a:pPr marL="171450" indent="-171450"/>
            <a:r>
              <a:rPr lang="hu-HU" smtClean="0"/>
              <a:t>This reflects both a lack of skills and employability  as some wokers have been out of employment for a long time and  the relatively high cost of low-skilled labour.</a:t>
            </a:r>
          </a:p>
          <a:p>
            <a:pPr marL="171450" indent="-171450"/>
            <a:r>
              <a:rPr lang="hu-HU" smtClean="0"/>
              <a:t>Low skilled: magyarok-chehek-lengyelek azonos, szlovákok nagyon lemaradva</a:t>
            </a:r>
          </a:p>
        </p:txBody>
      </p:sp>
      <p:sp>
        <p:nvSpPr>
          <p:cNvPr id="32771" name="Dia számának hely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92B8183-80C5-496F-824B-5DE4B24CAEC2}" type="slidenum">
              <a:rPr lang="hu-HU" smtClean="0"/>
              <a:pPr/>
              <a:t>10</a:t>
            </a:fld>
            <a:endParaRPr lang="hu-H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30A9DA42-09EB-478D-AFBE-9CD770B059BC}" type="datetime1">
              <a:rPr lang="hu-HU"/>
              <a:pPr>
                <a:defRPr/>
              </a:pPr>
              <a:t>2014.03.04.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B7933F7-F46C-45C2-B0D6-0C63E4CAB33C}" type="slidenum">
              <a:rPr lang="hu-HU"/>
              <a:pPr>
                <a:defRPr/>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3E6D0CD8-322D-460D-9CEA-53FE9F1461F8}" type="datetime1">
              <a:rPr lang="hu-HU"/>
              <a:pPr>
                <a:defRPr/>
              </a:pPr>
              <a:t>2014.03.04.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390C9761-3769-401E-85F4-1F0C99AC5EBA}" type="slidenum">
              <a:rPr lang="hu-HU"/>
              <a:pPr>
                <a:defRPr/>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C5373481-06E3-40A5-9EF5-7B4D40E74D2B}" type="datetime1">
              <a:rPr lang="hu-HU"/>
              <a:pPr>
                <a:defRPr/>
              </a:pPr>
              <a:t>2014.03.04.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B55FA180-BCF2-4DCC-A368-4225F46E7A0B}" type="slidenum">
              <a:rPr lang="hu-HU"/>
              <a:pPr>
                <a:defRPr/>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EED09229-984B-487F-9C11-11F6CA68D6E9}" type="datetime1">
              <a:rPr lang="hu-HU"/>
              <a:pPr>
                <a:defRPr/>
              </a:pPr>
              <a:t>2014.03.04.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64BC197-140A-495F-B11F-AB50166F6EBB}" type="slidenum">
              <a:rPr lang="hu-HU"/>
              <a:pPr>
                <a:defRPr/>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5C70B573-1BB9-43C8-8BCA-7FD180A08CDA}" type="datetime1">
              <a:rPr lang="hu-HU"/>
              <a:pPr>
                <a:defRPr/>
              </a:pPr>
              <a:t>2014.03.04.</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1AD54C58-4A21-4EFD-83DD-9D58F39FA7C0}" type="slidenum">
              <a:rPr lang="hu-HU"/>
              <a:pPr>
                <a:defRPr/>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EC6E2C8B-84E7-4367-92C6-7655DDFB4E92}" type="datetime1">
              <a:rPr lang="hu-HU"/>
              <a:pPr>
                <a:defRPr/>
              </a:pPr>
              <a:t>2014.03.04.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E1F1FCB1-3C89-457A-B178-63812BA94861}" type="slidenum">
              <a:rPr lang="hu-HU"/>
              <a:pPr>
                <a:defRPr/>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D1D4E788-222B-49CC-B6B0-D0DC775A9A93}" type="datetime1">
              <a:rPr lang="hu-HU"/>
              <a:pPr>
                <a:defRPr/>
              </a:pPr>
              <a:t>2014.03.04.</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33207387-47FD-488B-84ED-B1BC5EBBEF5C}" type="slidenum">
              <a:rPr lang="hu-HU"/>
              <a:pPr>
                <a:defRPr/>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618C1934-DD1C-44BB-9D4C-22BDBCB6CC97}" type="datetime1">
              <a:rPr lang="hu-HU"/>
              <a:pPr>
                <a:defRPr/>
              </a:pPr>
              <a:t>2014.03.04.</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4509C648-19B3-41A8-B191-084939448995}" type="slidenum">
              <a:rPr lang="hu-HU"/>
              <a:pPr>
                <a:defRPr/>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D2515BF0-4E10-4A85-9AB8-9C8287266E49}" type="datetime1">
              <a:rPr lang="hu-HU"/>
              <a:pPr>
                <a:defRPr/>
              </a:pPr>
              <a:t>2014.03.04.</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14FEBB63-7613-43E3-94C0-2764EDB1CDBE}" type="slidenum">
              <a:rPr lang="hu-HU"/>
              <a:pPr>
                <a:defRPr/>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186B2D7B-DBC2-4AC7-9149-898508050C5E}" type="datetime1">
              <a:rPr lang="hu-HU"/>
              <a:pPr>
                <a:defRPr/>
              </a:pPr>
              <a:t>2014.03.04.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8B511DC2-C5FE-4F52-974F-B870D2F21DD0}" type="slidenum">
              <a:rPr lang="hu-HU"/>
              <a:pPr>
                <a:defRPr/>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C06F9F2C-9ADA-433E-B594-F4A8BF097C17}" type="datetime1">
              <a:rPr lang="hu-HU"/>
              <a:pPr>
                <a:defRPr/>
              </a:pPr>
              <a:t>2014.03.04.</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9773ABB5-C1BE-4F1B-A103-8787964CC07A}" type="slidenum">
              <a:rPr lang="hu-HU"/>
              <a:pPr>
                <a:defRPr/>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E0DD8B1-90D8-4F6A-A264-58807A62979E}" type="datetime1">
              <a:rPr lang="hu-HU"/>
              <a:pPr>
                <a:defRPr/>
              </a:pPr>
              <a:t>2014.03.04.</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F05F020-853B-4F9C-B126-05D7A82DF906}" type="slidenum">
              <a:rPr lang="hu-HU"/>
              <a:pPr>
                <a:defRPr/>
              </a:pPr>
              <a:t>‹#›</a:t>
            </a:fld>
            <a:endParaRPr lang="hu-H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28.png"/><Relationship Id="rId4" Type="http://schemas.openxmlformats.org/officeDocument/2006/relationships/image" Target="../media/image27.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epp.eurostat.ec.europa.eu/cache/RSI/"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ignitsgy@lab.h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6.xml"/><Relationship Id="rId16"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5" Type="http://schemas.openxmlformats.org/officeDocument/2006/relationships/image" Target="../media/image2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5"/>
          <p:cNvPicPr>
            <a:picLocks noChangeAspect="1" noChangeArrowheads="1"/>
          </p:cNvPicPr>
          <p:nvPr/>
        </p:nvPicPr>
        <p:blipFill>
          <a:blip r:embed="rId3"/>
          <a:srcRect/>
          <a:stretch>
            <a:fillRect/>
          </a:stretch>
        </p:blipFill>
        <p:spPr bwMode="auto">
          <a:xfrm>
            <a:off x="179388" y="1646238"/>
            <a:ext cx="8785225" cy="5095875"/>
          </a:xfrm>
          <a:prstGeom prst="rect">
            <a:avLst/>
          </a:prstGeom>
          <a:noFill/>
          <a:ln w="9525">
            <a:noFill/>
            <a:miter lim="800000"/>
            <a:headEnd/>
            <a:tailEnd/>
          </a:ln>
        </p:spPr>
      </p:pic>
      <p:sp>
        <p:nvSpPr>
          <p:cNvPr id="14338" name="Cím 1"/>
          <p:cNvSpPr>
            <a:spLocks noGrp="1"/>
          </p:cNvSpPr>
          <p:nvPr>
            <p:ph type="ctrTitle"/>
          </p:nvPr>
        </p:nvSpPr>
        <p:spPr>
          <a:xfrm>
            <a:off x="685800" y="1989138"/>
            <a:ext cx="4678363" cy="2303462"/>
          </a:xfrm>
        </p:spPr>
        <p:txBody>
          <a:bodyPr/>
          <a:lstStyle/>
          <a:p>
            <a:pPr algn="l" eaLnBrk="1" hangingPunct="1"/>
            <a:r>
              <a:rPr lang="hu-HU" sz="4000" b="1" smtClean="0">
                <a:solidFill>
                  <a:schemeClr val="bg1"/>
                </a:solidFill>
                <a:latin typeface="Arial" charset="0"/>
              </a:rPr>
              <a:t>Recent labour market trends in the Visegrad Group</a:t>
            </a:r>
            <a:r>
              <a:rPr lang="hu-HU" sz="4000" b="1" smtClean="0">
                <a:solidFill>
                  <a:schemeClr val="bg1"/>
                </a:solidFill>
                <a:latin typeface="Palatino Linotype" pitchFamily="18" charset="0"/>
              </a:rPr>
              <a:t> </a:t>
            </a:r>
          </a:p>
        </p:txBody>
      </p:sp>
      <p:sp>
        <p:nvSpPr>
          <p:cNvPr id="14339" name="Alcím 2"/>
          <p:cNvSpPr>
            <a:spLocks noGrp="1"/>
          </p:cNvSpPr>
          <p:nvPr>
            <p:ph type="subTitle" idx="1"/>
          </p:nvPr>
        </p:nvSpPr>
        <p:spPr>
          <a:xfrm>
            <a:off x="6084888" y="5084763"/>
            <a:ext cx="2519362" cy="1296987"/>
          </a:xfrm>
        </p:spPr>
        <p:txBody>
          <a:bodyPr/>
          <a:lstStyle/>
          <a:p>
            <a:pPr>
              <a:lnSpc>
                <a:spcPct val="80000"/>
              </a:lnSpc>
            </a:pPr>
            <a:endParaRPr lang="hu-HU" sz="1400" smtClean="0">
              <a:solidFill>
                <a:schemeClr val="bg1"/>
              </a:solidFill>
            </a:endParaRPr>
          </a:p>
          <a:p>
            <a:pPr>
              <a:lnSpc>
                <a:spcPct val="80000"/>
              </a:lnSpc>
            </a:pPr>
            <a:r>
              <a:rPr lang="hu-HU" sz="1400" b="1" smtClean="0">
                <a:solidFill>
                  <a:schemeClr val="bg1"/>
                </a:solidFill>
                <a:latin typeface="Arial" charset="0"/>
              </a:rPr>
              <a:t>Györgyi Ignits            </a:t>
            </a:r>
            <a:r>
              <a:rPr lang="hu-HU" sz="1400" smtClean="0">
                <a:solidFill>
                  <a:schemeClr val="bg1"/>
                </a:solidFill>
                <a:latin typeface="Arial" charset="0"/>
              </a:rPr>
              <a:t>Deputy Head of Department Research and Analyses, National Employment Office, Hungary</a:t>
            </a:r>
            <a:endParaRPr lang="hu-HU" sz="1400" smtClean="0">
              <a:solidFill>
                <a:schemeClr val="tx1"/>
              </a:solidFill>
            </a:endParaRPr>
          </a:p>
          <a:p>
            <a:pPr algn="l" eaLnBrk="1" hangingPunct="1">
              <a:lnSpc>
                <a:spcPct val="80000"/>
              </a:lnSpc>
              <a:spcBef>
                <a:spcPct val="0"/>
              </a:spcBef>
              <a:buFontTx/>
              <a:buNone/>
            </a:pPr>
            <a:endParaRPr lang="hu-HU" sz="1400" smtClean="0">
              <a:solidFill>
                <a:schemeClr val="bg1"/>
              </a:solidFill>
              <a:latin typeface="Arial" charset="0"/>
            </a:endParaRPr>
          </a:p>
        </p:txBody>
      </p:sp>
      <p:pic>
        <p:nvPicPr>
          <p:cNvPr id="14340" name="Picture 2"/>
          <p:cNvPicPr>
            <a:picLocks noChangeAspect="1" noChangeArrowheads="1"/>
          </p:cNvPicPr>
          <p:nvPr/>
        </p:nvPicPr>
        <p:blipFill>
          <a:blip r:embed="rId4"/>
          <a:srcRect/>
          <a:stretch>
            <a:fillRect/>
          </a:stretch>
        </p:blipFill>
        <p:spPr bwMode="auto">
          <a:xfrm>
            <a:off x="5807075" y="247650"/>
            <a:ext cx="3157538" cy="1165225"/>
          </a:xfrm>
          <a:prstGeom prst="rect">
            <a:avLst/>
          </a:prstGeom>
          <a:noFill/>
          <a:ln w="9525">
            <a:noFill/>
            <a:miter lim="800000"/>
            <a:headEnd/>
            <a:tailEnd/>
          </a:ln>
        </p:spPr>
      </p:pic>
      <p:sp>
        <p:nvSpPr>
          <p:cNvPr id="14341" name="Cím 1"/>
          <p:cNvSpPr txBox="1">
            <a:spLocks/>
          </p:cNvSpPr>
          <p:nvPr/>
        </p:nvSpPr>
        <p:spPr bwMode="auto">
          <a:xfrm>
            <a:off x="803275" y="5127625"/>
            <a:ext cx="4678363" cy="1470025"/>
          </a:xfrm>
          <a:prstGeom prst="rect">
            <a:avLst/>
          </a:prstGeom>
          <a:noFill/>
          <a:ln w="9525">
            <a:noFill/>
            <a:miter lim="800000"/>
            <a:headEnd/>
            <a:tailEnd/>
          </a:ln>
        </p:spPr>
        <p:txBody>
          <a:bodyPr anchor="ctr"/>
          <a:lstStyle/>
          <a:p>
            <a:pPr algn="r"/>
            <a:endParaRPr lang="hu-HU" sz="3200">
              <a:solidFill>
                <a:schemeClr val="bg1"/>
              </a:solidFill>
              <a:latin typeface="Palatino Linotype" pitchFamily="18" charset="0"/>
            </a:endParaRPr>
          </a:p>
          <a:p>
            <a:pPr algn="r"/>
            <a:r>
              <a:rPr lang="hu-HU" sz="3200">
                <a:solidFill>
                  <a:schemeClr val="bg1"/>
                </a:solidFill>
              </a:rPr>
              <a:t>26. 02. 2014</a:t>
            </a:r>
            <a:r>
              <a:rPr lang="hu-HU" sz="3200">
                <a:solidFill>
                  <a:schemeClr val="bg1"/>
                </a:solidFill>
                <a:latin typeface="Palatino Linotype" pitchFamily="18" charset="0"/>
              </a:rPr>
              <a:t>.                    </a:t>
            </a:r>
            <a:r>
              <a:rPr lang="hu-HU">
                <a:solidFill>
                  <a:schemeClr val="bg1"/>
                </a:solidFill>
              </a:rPr>
              <a:t>Hotel Novotel Danube, Budapest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ím 1"/>
          <p:cNvSpPr txBox="1">
            <a:spLocks/>
          </p:cNvSpPr>
          <p:nvPr/>
        </p:nvSpPr>
        <p:spPr bwMode="auto">
          <a:xfrm>
            <a:off x="468313" y="333375"/>
            <a:ext cx="8135937"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31746"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31747" name="Cím 1"/>
          <p:cNvSpPr txBox="1">
            <a:spLocks/>
          </p:cNvSpPr>
          <p:nvPr/>
        </p:nvSpPr>
        <p:spPr bwMode="auto">
          <a:xfrm>
            <a:off x="468313" y="1700213"/>
            <a:ext cx="7835900" cy="4967287"/>
          </a:xfrm>
          <a:prstGeom prst="rect">
            <a:avLst/>
          </a:prstGeom>
          <a:noFill/>
          <a:ln w="9525">
            <a:noFill/>
            <a:miter lim="800000"/>
            <a:headEnd/>
            <a:tailEnd/>
          </a:ln>
        </p:spPr>
        <p:txBody>
          <a:bodyPr anchor="ctr"/>
          <a:lstStyle/>
          <a:p>
            <a:pPr marL="342900" indent="-342900">
              <a:buFont typeface="Arial" charset="0"/>
              <a:buChar char="•"/>
            </a:pPr>
            <a:endParaRPr lang="hu-HU" sz="24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2182BF8D-8946-4E09-9A0A-45AE5CD8C4A6}" type="slidenum">
              <a:rPr lang="hu-HU" smtClean="0"/>
              <a:pPr>
                <a:defRPr/>
              </a:pPr>
              <a:t>10</a:t>
            </a:fld>
            <a:endParaRPr lang="hu-HU"/>
          </a:p>
        </p:txBody>
      </p:sp>
      <p:pic>
        <p:nvPicPr>
          <p:cNvPr id="31749" name="Picture 6"/>
          <p:cNvPicPr>
            <a:picLocks noChangeAspect="1" noChangeArrowheads="1"/>
          </p:cNvPicPr>
          <p:nvPr/>
        </p:nvPicPr>
        <p:blipFill>
          <a:blip r:embed="rId4"/>
          <a:srcRect/>
          <a:stretch>
            <a:fillRect/>
          </a:stretch>
        </p:blipFill>
        <p:spPr bwMode="auto">
          <a:xfrm>
            <a:off x="0" y="1916113"/>
            <a:ext cx="9144000" cy="4279900"/>
          </a:xfrm>
          <a:prstGeom prst="rect">
            <a:avLst/>
          </a:prstGeom>
          <a:noFill/>
          <a:ln w="9525">
            <a:noFill/>
            <a:miter lim="800000"/>
            <a:headEnd/>
            <a:tailEnd/>
          </a:ln>
        </p:spPr>
      </p:pic>
      <p:sp>
        <p:nvSpPr>
          <p:cNvPr id="31750" name="Rectangle 7"/>
          <p:cNvSpPr>
            <a:spLocks noGrp="1"/>
          </p:cNvSpPr>
          <p:nvPr>
            <p:ph type="title" idx="4294967295"/>
          </p:nvPr>
        </p:nvSpPr>
        <p:spPr/>
        <p:txBody>
          <a:bodyPr/>
          <a:lstStyle/>
          <a:p>
            <a:r>
              <a:rPr lang="hu-HU" sz="2800" smtClean="0">
                <a:latin typeface="Arial" charset="0"/>
              </a:rPr>
              <a:t>.</a:t>
            </a:r>
          </a:p>
        </p:txBody>
      </p:sp>
      <p:sp>
        <p:nvSpPr>
          <p:cNvPr id="31751" name="Rectangle 9"/>
          <p:cNvSpPr>
            <a:spLocks noChangeArrowheads="1"/>
          </p:cNvSpPr>
          <p:nvPr/>
        </p:nvSpPr>
        <p:spPr bwMode="auto">
          <a:xfrm>
            <a:off x="1979613" y="404813"/>
            <a:ext cx="4933950" cy="519112"/>
          </a:xfrm>
          <a:prstGeom prst="rect">
            <a:avLst/>
          </a:prstGeom>
          <a:noFill/>
          <a:ln w="9525">
            <a:noFill/>
            <a:miter lim="800000"/>
            <a:headEnd/>
            <a:tailEnd/>
          </a:ln>
        </p:spPr>
        <p:txBody>
          <a:bodyPr wrap="none">
            <a:spAutoFit/>
          </a:bodyPr>
          <a:lstStyle/>
          <a:p>
            <a:r>
              <a:rPr lang="hu-HU" sz="2800"/>
              <a:t>Employment charasteristics 2.</a:t>
            </a:r>
          </a:p>
        </p:txBody>
      </p:sp>
      <p:sp>
        <p:nvSpPr>
          <p:cNvPr id="31752" name="Text Box 10"/>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OECD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ím 1"/>
          <p:cNvSpPr txBox="1">
            <a:spLocks/>
          </p:cNvSpPr>
          <p:nvPr/>
        </p:nvSpPr>
        <p:spPr bwMode="auto">
          <a:xfrm>
            <a:off x="482600" y="804863"/>
            <a:ext cx="8135938" cy="1039812"/>
          </a:xfrm>
          <a:prstGeom prst="rect">
            <a:avLst/>
          </a:prstGeom>
          <a:noFill/>
          <a:ln w="9525">
            <a:noFill/>
            <a:miter lim="800000"/>
            <a:headEnd/>
            <a:tailEnd/>
          </a:ln>
        </p:spPr>
        <p:txBody>
          <a:bodyPr anchor="ctr"/>
          <a:lstStyle/>
          <a:p>
            <a:endParaRPr lang="hu-HU" sz="3200" b="1">
              <a:solidFill>
                <a:srgbClr val="1F497D"/>
              </a:solidFill>
              <a:latin typeface="Palatino Linotype" pitchFamily="18" charset="0"/>
            </a:endParaRPr>
          </a:p>
        </p:txBody>
      </p:sp>
      <p:pic>
        <p:nvPicPr>
          <p:cNvPr id="33794"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33795" name="Cím 1"/>
          <p:cNvSpPr txBox="1">
            <a:spLocks/>
          </p:cNvSpPr>
          <p:nvPr/>
        </p:nvSpPr>
        <p:spPr bwMode="auto">
          <a:xfrm>
            <a:off x="509588" y="1844675"/>
            <a:ext cx="7835900" cy="4679950"/>
          </a:xfrm>
          <a:prstGeom prst="rect">
            <a:avLst/>
          </a:prstGeom>
          <a:noFill/>
          <a:ln w="9525">
            <a:noFill/>
            <a:miter lim="800000"/>
            <a:headEnd/>
            <a:tailEnd/>
          </a:ln>
        </p:spPr>
        <p:txBody>
          <a:bodyPr anchor="ctr"/>
          <a:lstStyle/>
          <a:p>
            <a:pPr marL="342900" indent="-342900">
              <a:buFont typeface="Arial" charset="0"/>
              <a:buChar char="•"/>
            </a:pPr>
            <a:endParaRPr lang="hu-HU" sz="2800">
              <a:solidFill>
                <a:srgbClr val="1F497D"/>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1118A8CC-6C45-465C-A379-5DF0E5CCC54C}" type="slidenum">
              <a:rPr lang="hu-HU" smtClean="0">
                <a:solidFill>
                  <a:prstClr val="black">
                    <a:tint val="75000"/>
                  </a:prstClr>
                </a:solidFill>
              </a:rPr>
              <a:pPr>
                <a:defRPr/>
              </a:pPr>
              <a:t>11</a:t>
            </a:fld>
            <a:endParaRPr lang="hu-HU">
              <a:solidFill>
                <a:prstClr val="black">
                  <a:tint val="75000"/>
                </a:prstClr>
              </a:solidFill>
            </a:endParaRPr>
          </a:p>
        </p:txBody>
      </p:sp>
      <p:sp>
        <p:nvSpPr>
          <p:cNvPr id="33797" name="Rectangle 6"/>
          <p:cNvSpPr>
            <a:spLocks noGrp="1"/>
          </p:cNvSpPr>
          <p:nvPr>
            <p:ph type="title" idx="4294967295"/>
          </p:nvPr>
        </p:nvSpPr>
        <p:spPr>
          <a:xfrm>
            <a:off x="468313" y="0"/>
            <a:ext cx="8229600" cy="1143000"/>
          </a:xfrm>
        </p:spPr>
        <p:txBody>
          <a:bodyPr/>
          <a:lstStyle/>
          <a:p>
            <a:r>
              <a:rPr lang="en-US" sz="2800" smtClean="0">
                <a:latin typeface="Palatino Linotype" pitchFamily="18" charset="0"/>
              </a:rPr>
              <a:t>Average tax wedge on low to average wages</a:t>
            </a:r>
            <a:r>
              <a:rPr lang="hu-HU" sz="2800" smtClean="0">
                <a:latin typeface="Palatino Linotype" pitchFamily="18" charset="0"/>
              </a:rPr>
              <a:t> in OECD countries</a:t>
            </a:r>
          </a:p>
        </p:txBody>
      </p:sp>
      <p:pic>
        <p:nvPicPr>
          <p:cNvPr id="33798" name="Picture 8"/>
          <p:cNvPicPr>
            <a:picLocks noChangeAspect="1" noChangeArrowheads="1"/>
          </p:cNvPicPr>
          <p:nvPr>
            <p:ph idx="4294967295"/>
          </p:nvPr>
        </p:nvPicPr>
        <p:blipFill>
          <a:blip r:embed="rId4"/>
          <a:srcRect/>
          <a:stretch>
            <a:fillRect/>
          </a:stretch>
        </p:blipFill>
        <p:spPr>
          <a:xfrm>
            <a:off x="1476375" y="908050"/>
            <a:ext cx="6551613" cy="2930525"/>
          </a:xfrm>
        </p:spPr>
      </p:pic>
      <p:pic>
        <p:nvPicPr>
          <p:cNvPr id="33799" name="Picture 9"/>
          <p:cNvPicPr>
            <a:picLocks noChangeAspect="1" noChangeArrowheads="1"/>
          </p:cNvPicPr>
          <p:nvPr/>
        </p:nvPicPr>
        <p:blipFill>
          <a:blip r:embed="rId5"/>
          <a:srcRect/>
          <a:stretch>
            <a:fillRect/>
          </a:stretch>
        </p:blipFill>
        <p:spPr bwMode="auto">
          <a:xfrm>
            <a:off x="1258888" y="3727450"/>
            <a:ext cx="7058025" cy="3130550"/>
          </a:xfrm>
          <a:prstGeom prst="rect">
            <a:avLst/>
          </a:prstGeom>
          <a:noFill/>
          <a:ln w="9525">
            <a:noFill/>
            <a:miter lim="800000"/>
            <a:headEnd/>
            <a:tailEnd/>
          </a:ln>
        </p:spPr>
      </p:pic>
      <p:sp>
        <p:nvSpPr>
          <p:cNvPr id="33800" name="Text Box 9"/>
          <p:cNvSpPr txBox="1">
            <a:spLocks noChangeArrowheads="1"/>
          </p:cNvSpPr>
          <p:nvPr/>
        </p:nvSpPr>
        <p:spPr bwMode="auto">
          <a:xfrm>
            <a:off x="323850" y="6381750"/>
            <a:ext cx="2952750" cy="244475"/>
          </a:xfrm>
          <a:prstGeom prst="rect">
            <a:avLst/>
          </a:prstGeom>
          <a:noFill/>
          <a:ln w="9525">
            <a:noFill/>
            <a:miter lim="800000"/>
            <a:headEnd/>
            <a:tailEnd/>
          </a:ln>
        </p:spPr>
        <p:txBody>
          <a:bodyPr>
            <a:spAutoFit/>
          </a:bodyPr>
          <a:lstStyle/>
          <a:p>
            <a:pPr>
              <a:spcBef>
                <a:spcPct val="50000"/>
              </a:spcBef>
            </a:pPr>
            <a:r>
              <a:rPr lang="hu-HU" sz="1000" i="1"/>
              <a:t>Source: OECD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ím 1"/>
          <p:cNvSpPr txBox="1">
            <a:spLocks/>
          </p:cNvSpPr>
          <p:nvPr/>
        </p:nvSpPr>
        <p:spPr bwMode="auto">
          <a:xfrm>
            <a:off x="468313" y="404813"/>
            <a:ext cx="8135937" cy="1039812"/>
          </a:xfrm>
          <a:prstGeom prst="rect">
            <a:avLst/>
          </a:prstGeom>
          <a:noFill/>
          <a:ln w="9525">
            <a:noFill/>
            <a:miter lim="800000"/>
            <a:headEnd/>
            <a:tailEnd/>
          </a:ln>
        </p:spPr>
        <p:txBody>
          <a:bodyPr anchor="ctr"/>
          <a:lstStyle/>
          <a:p>
            <a:endParaRPr lang="hu-HU" sz="3200" b="1">
              <a:solidFill>
                <a:srgbClr val="1F497D"/>
              </a:solidFill>
              <a:latin typeface="Palatino Linotype" pitchFamily="18" charset="0"/>
            </a:endParaRPr>
          </a:p>
        </p:txBody>
      </p:sp>
      <p:pic>
        <p:nvPicPr>
          <p:cNvPr id="35842"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35843"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marL="342900" indent="-342900">
              <a:buFont typeface="Arial" charset="0"/>
              <a:buChar char="•"/>
            </a:pPr>
            <a:endParaRPr lang="hu-HU" sz="2000">
              <a:solidFill>
                <a:srgbClr val="1F497D"/>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C722FCFF-0348-4A0D-A0BF-3FAFC7EF8EDA}" type="slidenum">
              <a:rPr lang="hu-HU" smtClean="0">
                <a:solidFill>
                  <a:prstClr val="black">
                    <a:tint val="75000"/>
                  </a:prstClr>
                </a:solidFill>
              </a:rPr>
              <a:pPr>
                <a:defRPr/>
              </a:pPr>
              <a:t>12</a:t>
            </a:fld>
            <a:endParaRPr lang="hu-HU">
              <a:solidFill>
                <a:prstClr val="black">
                  <a:tint val="75000"/>
                </a:prstClr>
              </a:solidFill>
            </a:endParaRPr>
          </a:p>
        </p:txBody>
      </p:sp>
      <p:pic>
        <p:nvPicPr>
          <p:cNvPr id="35845" name="Picture 54"/>
          <p:cNvPicPr>
            <a:picLocks noChangeAspect="1" noChangeArrowheads="1"/>
          </p:cNvPicPr>
          <p:nvPr/>
        </p:nvPicPr>
        <p:blipFill>
          <a:blip r:embed="rId4"/>
          <a:srcRect/>
          <a:stretch>
            <a:fillRect/>
          </a:stretch>
        </p:blipFill>
        <p:spPr bwMode="auto">
          <a:xfrm>
            <a:off x="36513" y="1374775"/>
            <a:ext cx="9070975" cy="4676775"/>
          </a:xfrm>
          <a:prstGeom prst="rect">
            <a:avLst/>
          </a:prstGeom>
          <a:noFill/>
          <a:ln w="9525">
            <a:noFill/>
            <a:miter lim="800000"/>
            <a:headEnd/>
            <a:tailEnd/>
          </a:ln>
        </p:spPr>
      </p:pic>
      <p:sp>
        <p:nvSpPr>
          <p:cNvPr id="35846" name="Rectangle 55"/>
          <p:cNvSpPr>
            <a:spLocks noGrp="1"/>
          </p:cNvSpPr>
          <p:nvPr>
            <p:ph type="title" idx="4294967295"/>
          </p:nvPr>
        </p:nvSpPr>
        <p:spPr/>
        <p:txBody>
          <a:bodyPr/>
          <a:lstStyle/>
          <a:p>
            <a:r>
              <a:rPr lang="en-US" sz="2800" smtClean="0"/>
              <a:t>Maternal employment rates by age of youngest child, 2009</a:t>
            </a:r>
            <a:endParaRPr lang="hu-HU" sz="2800" smtClean="0"/>
          </a:p>
        </p:txBody>
      </p:sp>
      <p:sp>
        <p:nvSpPr>
          <p:cNvPr id="35847" name="Text Box 8"/>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OECD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ím 1"/>
          <p:cNvSpPr txBox="1">
            <a:spLocks/>
          </p:cNvSpPr>
          <p:nvPr/>
        </p:nvSpPr>
        <p:spPr bwMode="auto">
          <a:xfrm>
            <a:off x="468313" y="517525"/>
            <a:ext cx="8135937" cy="1039813"/>
          </a:xfrm>
          <a:prstGeom prst="rect">
            <a:avLst/>
          </a:prstGeom>
          <a:noFill/>
          <a:ln w="9525">
            <a:noFill/>
            <a:miter lim="800000"/>
            <a:headEnd/>
            <a:tailEnd/>
          </a:ln>
        </p:spPr>
        <p:txBody>
          <a:bodyPr anchor="ctr"/>
          <a:lstStyle/>
          <a:p>
            <a:endParaRPr lang="hu-HU" sz="3600" b="1">
              <a:solidFill>
                <a:schemeClr val="tx2"/>
              </a:solidFill>
              <a:latin typeface="Palatino Linotype" pitchFamily="18" charset="0"/>
            </a:endParaRPr>
          </a:p>
        </p:txBody>
      </p:sp>
      <p:pic>
        <p:nvPicPr>
          <p:cNvPr id="37890"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37891"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marL="342900" indent="-342900"/>
            <a:endParaRPr lang="hu-HU" sz="2400">
              <a:solidFill>
                <a:schemeClr val="tx2"/>
              </a:solidFill>
              <a:latin typeface="Palatino Linotype" pitchFamily="18" charset="0"/>
            </a:endParaRPr>
          </a:p>
          <a:p>
            <a:pPr marL="342900" indent="-342900"/>
            <a:endParaRPr lang="hu-HU" sz="24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4CB23017-468F-4E0F-B2B4-F41252EB0953}" type="slidenum">
              <a:rPr lang="hu-HU" smtClean="0"/>
              <a:pPr>
                <a:defRPr/>
              </a:pPr>
              <a:t>13</a:t>
            </a:fld>
            <a:endParaRPr lang="hu-HU"/>
          </a:p>
        </p:txBody>
      </p:sp>
      <p:sp>
        <p:nvSpPr>
          <p:cNvPr id="37893" name="Rectangle 6"/>
          <p:cNvSpPr>
            <a:spLocks noGrp="1"/>
          </p:cNvSpPr>
          <p:nvPr>
            <p:ph type="title" idx="4294967295"/>
          </p:nvPr>
        </p:nvSpPr>
        <p:spPr>
          <a:xfrm>
            <a:off x="468313" y="0"/>
            <a:ext cx="8229600" cy="850900"/>
          </a:xfrm>
        </p:spPr>
        <p:txBody>
          <a:bodyPr/>
          <a:lstStyle/>
          <a:p>
            <a:r>
              <a:rPr lang="hu-HU" sz="2800" smtClean="0">
                <a:latin typeface="Palatino Linotype" pitchFamily="18" charset="0"/>
              </a:rPr>
              <a:t>Role of part-time employment</a:t>
            </a:r>
          </a:p>
        </p:txBody>
      </p:sp>
      <p:graphicFrame>
        <p:nvGraphicFramePr>
          <p:cNvPr id="27453" name="Group 829"/>
          <p:cNvGraphicFramePr>
            <a:graphicFrameLocks noGrp="1"/>
          </p:cNvGraphicFramePr>
          <p:nvPr>
            <p:ph sz="quarter" idx="4294967295"/>
          </p:nvPr>
        </p:nvGraphicFramePr>
        <p:xfrm>
          <a:off x="179388" y="765175"/>
          <a:ext cx="5113337" cy="3527425"/>
        </p:xfrm>
        <a:graphic>
          <a:graphicData uri="http://schemas.openxmlformats.org/drawingml/2006/table">
            <a:tbl>
              <a:tblPr/>
              <a:tblGrid>
                <a:gridCol w="852487"/>
                <a:gridCol w="850900"/>
                <a:gridCol w="854075"/>
                <a:gridCol w="852488"/>
                <a:gridCol w="850900"/>
                <a:gridCol w="852487"/>
              </a:tblGrid>
              <a:tr h="579438">
                <a:tc gridSpan="6">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1" i="0" u="none" strike="noStrike" cap="none" normalizeH="0" baseline="0" smtClean="0">
                          <a:ln>
                            <a:noFill/>
                          </a:ln>
                          <a:solidFill>
                            <a:schemeClr val="tx1"/>
                          </a:solidFill>
                          <a:effectLst/>
                          <a:latin typeface="Arial" charset="0"/>
                          <a:cs typeface="Arial" charset="0"/>
                        </a:rPr>
                        <a:t>Part-time employment as a percentage of the total employment, 2013Q3</a:t>
                      </a:r>
                      <a:endParaRPr kumimoji="0" lang="hu-HU" sz="1800" b="0" i="0" u="none" strike="noStrike" cap="none" normalizeH="0" baseline="0" smtClean="0">
                        <a:ln>
                          <a:noFill/>
                        </a:ln>
                        <a:solidFill>
                          <a:schemeClr val="tx1"/>
                        </a:solidFill>
                        <a:effectLst/>
                        <a:latin typeface="Arial" charset="0"/>
                      </a:endParaRPr>
                    </a:p>
                  </a:txBody>
                  <a:tcPr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c hMerge="1">
                  <a:txBody>
                    <a:bodyPr/>
                    <a:lstStyle/>
                    <a:p>
                      <a:endParaRPr lang="hu-HU"/>
                    </a:p>
                  </a:txBody>
                  <a:tcPr/>
                </a:tc>
              </a:tr>
              <a:tr h="35877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charset="0"/>
                          <a:cs typeface="Arial" charset="0"/>
                        </a:rPr>
                        <a:t> </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charset="0"/>
                          <a:cs typeface="Arial" charset="0"/>
                        </a:rPr>
                        <a:t>15-64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hu-HU"/>
                    </a:p>
                  </a:txBody>
                  <a:tcPr/>
                </a:tc>
                <a:tc hMerge="1">
                  <a:txBody>
                    <a:bodyPr/>
                    <a:lstStyle/>
                    <a:p>
                      <a:endParaRPr lang="hu-HU"/>
                    </a:p>
                  </a:txBody>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charset="0"/>
                          <a:cs typeface="Arial" charset="0"/>
                        </a:rPr>
                        <a:t>15-24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charset="0"/>
                          <a:cs typeface="Arial" charset="0"/>
                        </a:rPr>
                        <a:t>55- 64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903288">
                <a:tc vMerge="1">
                  <a:txBody>
                    <a:bodyPr/>
                    <a:lstStyle/>
                    <a:p>
                      <a:endParaRPr lang="hu-HU"/>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Total</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Males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Females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hu-HU"/>
                    </a:p>
                  </a:txBody>
                  <a:tcPr/>
                </a:tc>
                <a:tc vMerge="1">
                  <a:txBody>
                    <a:bodyPr/>
                    <a:lstStyle/>
                    <a:p>
                      <a:endParaRPr lang="hu-HU"/>
                    </a:p>
                  </a:txBody>
                  <a:tcPr/>
                </a:tc>
              </a:tr>
              <a:tr h="33655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19,2</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8,7</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31,7</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30,6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22,2</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3655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CZ</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5,8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2,5</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10,0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11,6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8,1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3813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HU</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6,3</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4,0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9,0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8,4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11,6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36550">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PL</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6,9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4,3</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10,2</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15,9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12,0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33813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SK</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4,3</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3,1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5,9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8,8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Arial" charset="0"/>
                          <a:cs typeface="Arial" charset="0"/>
                        </a:rPr>
                        <a:t>5,5</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35959" name="Group 119"/>
          <p:cNvGraphicFramePr>
            <a:graphicFrameLocks noGrp="1"/>
          </p:cNvGraphicFramePr>
          <p:nvPr>
            <p:ph sz="quarter" idx="4294967295"/>
          </p:nvPr>
        </p:nvGraphicFramePr>
        <p:xfrm>
          <a:off x="5292725" y="1412875"/>
          <a:ext cx="3851275" cy="4886325"/>
        </p:xfrm>
        <a:graphic>
          <a:graphicData uri="http://schemas.openxmlformats.org/drawingml/2006/table">
            <a:tbl>
              <a:tblPr/>
              <a:tblGrid>
                <a:gridCol w="1381125"/>
                <a:gridCol w="1292225"/>
                <a:gridCol w="1177925"/>
              </a:tblGrid>
              <a:tr h="685800">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1" i="0" u="none" strike="noStrike" cap="none" normalizeH="0" baseline="0" smtClean="0">
                          <a:ln>
                            <a:noFill/>
                          </a:ln>
                          <a:solidFill>
                            <a:schemeClr val="tx1"/>
                          </a:solidFill>
                          <a:effectLst/>
                          <a:latin typeface="Palatino Linotype" pitchFamily="18" charset="0"/>
                          <a:cs typeface="Arial" charset="0"/>
                        </a:rPr>
                        <a:t>Part-time underemploment: involuntary part-time employment as percentage of the total part-time employment (aged 15-64 years), 2012 (%)</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hu-HU"/>
                    </a:p>
                  </a:txBody>
                  <a:tcPr/>
                </a:tc>
                <a:tc hMerge="1">
                  <a:txBody>
                    <a:bodyPr/>
                    <a:lstStyle/>
                    <a:p>
                      <a:endParaRPr lang="hu-HU"/>
                    </a:p>
                  </a:txBody>
                  <a:tcPr/>
                </a:tc>
              </a:tr>
              <a:tr h="280988">
                <a:tc rowSpan="5">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Total</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27,6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Czech Republic</a:t>
                      </a:r>
                      <a:endParaRPr kumimoji="0" lang="hu-HU"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20,0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0988">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Hungary</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41,1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Poland</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27,5</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Slovakia</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32,1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0988">
                <a:tc rowSpan="5">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Male</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38,9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Czech Republic</a:t>
                      </a:r>
                      <a:endParaRPr kumimoji="0" lang="hu-HU"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14,6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Hungary</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45,2</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0988">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Poland</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26,9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Slovakia</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35,4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0988">
                <a:tc rowSpan="5">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Female</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24,4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Czech Republic</a:t>
                      </a:r>
                      <a:endParaRPr kumimoji="0" lang="hu-HU" sz="1800" b="0" i="0" u="none" strike="noStrike" cap="none" normalizeH="0" baseline="0" smtClean="0">
                        <a:ln>
                          <a:noFill/>
                        </a:ln>
                        <a:solidFill>
                          <a:schemeClr val="tx1"/>
                        </a:solidFill>
                        <a:effectLst/>
                        <a:latin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22,0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Hungary</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38,9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0988">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Poland</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27,9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79400">
                <a:tc vMerge="1">
                  <a:txBody>
                    <a:bodyPr/>
                    <a:lstStyle/>
                    <a:p>
                      <a:endParaRPr lang="hu-HU"/>
                    </a:p>
                  </a:txBody>
                  <a:tcPr/>
                </a:tc>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Slovakia</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000" b="0" i="0" u="none" strike="noStrike" cap="none" normalizeH="0" baseline="0" smtClean="0">
                          <a:ln>
                            <a:noFill/>
                          </a:ln>
                          <a:solidFill>
                            <a:schemeClr val="tx1"/>
                          </a:solidFill>
                          <a:effectLst/>
                          <a:latin typeface="Palatino Linotype" pitchFamily="18" charset="0"/>
                          <a:cs typeface="Arial" charset="0"/>
                        </a:rPr>
                        <a:t>30,0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pic>
        <p:nvPicPr>
          <p:cNvPr id="38004" name="Picture 1023"/>
          <p:cNvPicPr>
            <a:picLocks noChangeAspect="1" noChangeArrowheads="1"/>
          </p:cNvPicPr>
          <p:nvPr/>
        </p:nvPicPr>
        <p:blipFill>
          <a:blip r:embed="rId4"/>
          <a:srcRect/>
          <a:stretch>
            <a:fillRect/>
          </a:stretch>
        </p:blipFill>
        <p:spPr bwMode="auto">
          <a:xfrm>
            <a:off x="0" y="4365625"/>
            <a:ext cx="5292725" cy="2393950"/>
          </a:xfrm>
          <a:prstGeom prst="rect">
            <a:avLst/>
          </a:prstGeom>
          <a:noFill/>
          <a:ln w="9525">
            <a:noFill/>
            <a:miter lim="800000"/>
            <a:headEnd/>
            <a:tailEnd/>
          </a:ln>
        </p:spPr>
      </p:pic>
      <p:sp>
        <p:nvSpPr>
          <p:cNvPr id="38005" name="Text Box 120"/>
          <p:cNvSpPr txBox="1">
            <a:spLocks noChangeArrowheads="1"/>
          </p:cNvSpPr>
          <p:nvPr/>
        </p:nvSpPr>
        <p:spPr bwMode="auto">
          <a:xfrm>
            <a:off x="5508625" y="66135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ím 1"/>
          <p:cNvSpPr txBox="1">
            <a:spLocks/>
          </p:cNvSpPr>
          <p:nvPr/>
        </p:nvSpPr>
        <p:spPr bwMode="auto">
          <a:xfrm>
            <a:off x="460375" y="517525"/>
            <a:ext cx="8135938"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39938"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39939" name="Cím 1"/>
          <p:cNvSpPr txBox="1">
            <a:spLocks/>
          </p:cNvSpPr>
          <p:nvPr/>
        </p:nvSpPr>
        <p:spPr bwMode="auto">
          <a:xfrm>
            <a:off x="460375" y="1541463"/>
            <a:ext cx="7835900" cy="5056187"/>
          </a:xfrm>
          <a:prstGeom prst="rect">
            <a:avLst/>
          </a:prstGeom>
          <a:noFill/>
          <a:ln w="9525">
            <a:noFill/>
            <a:miter lim="800000"/>
            <a:headEnd/>
            <a:tailEnd/>
          </a:ln>
        </p:spPr>
        <p:txBody>
          <a:bodyPr anchor="ctr"/>
          <a:lstStyle/>
          <a:p>
            <a:pPr marL="457200" indent="-457200">
              <a:buFont typeface="Arial" charset="0"/>
              <a:buChar char="•"/>
            </a:pPr>
            <a:endParaRPr lang="hu-HU" sz="28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61799036-8315-4245-8CA1-6C7959D4119C}" type="slidenum">
              <a:rPr lang="hu-HU" smtClean="0"/>
              <a:pPr>
                <a:defRPr/>
              </a:pPr>
              <a:t>14</a:t>
            </a:fld>
            <a:endParaRPr lang="hu-HU"/>
          </a:p>
        </p:txBody>
      </p:sp>
      <p:pic>
        <p:nvPicPr>
          <p:cNvPr id="39941" name="Picture 7"/>
          <p:cNvPicPr>
            <a:picLocks noChangeAspect="1" noChangeArrowheads="1"/>
          </p:cNvPicPr>
          <p:nvPr/>
        </p:nvPicPr>
        <p:blipFill>
          <a:blip r:embed="rId4"/>
          <a:srcRect/>
          <a:stretch>
            <a:fillRect/>
          </a:stretch>
        </p:blipFill>
        <p:spPr bwMode="auto">
          <a:xfrm>
            <a:off x="0" y="1916113"/>
            <a:ext cx="9144000" cy="3656012"/>
          </a:xfrm>
          <a:prstGeom prst="rect">
            <a:avLst/>
          </a:prstGeom>
          <a:noFill/>
          <a:ln w="9525">
            <a:noFill/>
            <a:miter lim="800000"/>
            <a:headEnd/>
            <a:tailEnd/>
          </a:ln>
        </p:spPr>
      </p:pic>
      <p:sp>
        <p:nvSpPr>
          <p:cNvPr id="39942" name="Rectangle 7"/>
          <p:cNvSpPr>
            <a:spLocks noGrp="1"/>
          </p:cNvSpPr>
          <p:nvPr>
            <p:ph type="title" idx="4294967295"/>
          </p:nvPr>
        </p:nvSpPr>
        <p:spPr/>
        <p:txBody>
          <a:bodyPr/>
          <a:lstStyle/>
          <a:p>
            <a:r>
              <a:rPr lang="hu-HU" sz="2800" smtClean="0"/>
              <a:t>Labour market situation of youth 1. </a:t>
            </a:r>
          </a:p>
        </p:txBody>
      </p:sp>
      <p:sp>
        <p:nvSpPr>
          <p:cNvPr id="39943" name="Text Box 9"/>
          <p:cNvSpPr txBox="1">
            <a:spLocks noChangeArrowheads="1"/>
          </p:cNvSpPr>
          <p:nvPr/>
        </p:nvSpPr>
        <p:spPr bwMode="auto">
          <a:xfrm>
            <a:off x="250825" y="6381750"/>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ím 1"/>
          <p:cNvSpPr txBox="1">
            <a:spLocks/>
          </p:cNvSpPr>
          <p:nvPr/>
        </p:nvSpPr>
        <p:spPr bwMode="auto">
          <a:xfrm>
            <a:off x="468313" y="517525"/>
            <a:ext cx="8135937"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41986"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41987" name="Cím 1"/>
          <p:cNvSpPr txBox="1">
            <a:spLocks/>
          </p:cNvSpPr>
          <p:nvPr/>
        </p:nvSpPr>
        <p:spPr bwMode="auto">
          <a:xfrm>
            <a:off x="481013" y="1892300"/>
            <a:ext cx="7835900" cy="4679950"/>
          </a:xfrm>
          <a:prstGeom prst="rect">
            <a:avLst/>
          </a:prstGeom>
          <a:noFill/>
          <a:ln w="9525">
            <a:noFill/>
            <a:miter lim="800000"/>
            <a:headEnd/>
            <a:tailEnd/>
          </a:ln>
        </p:spPr>
        <p:txBody>
          <a:bodyPr anchor="ctr"/>
          <a:lstStyle/>
          <a:p>
            <a:pPr marL="457200" indent="-457200">
              <a:buFont typeface="Arial" charset="0"/>
              <a:buChar char="•"/>
            </a:pPr>
            <a:endParaRPr lang="hu-HU" sz="2800">
              <a:solidFill>
                <a:schemeClr val="tx2"/>
              </a:solidFill>
              <a:latin typeface="Palatino Linotype" pitchFamily="18" charset="0"/>
            </a:endParaRPr>
          </a:p>
          <a:p>
            <a:pPr marL="457200" indent="-457200">
              <a:buFont typeface="Arial" charset="0"/>
              <a:buChar char="•"/>
            </a:pPr>
            <a:endParaRPr lang="hu-HU" sz="28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8C2A8385-A7BC-4300-BC47-06EEBFA46B2B}" type="slidenum">
              <a:rPr lang="hu-HU" smtClean="0"/>
              <a:pPr>
                <a:defRPr/>
              </a:pPr>
              <a:t>15</a:t>
            </a:fld>
            <a:endParaRPr lang="hu-HU"/>
          </a:p>
        </p:txBody>
      </p:sp>
      <p:sp>
        <p:nvSpPr>
          <p:cNvPr id="41989" name="Rectangle 271"/>
          <p:cNvSpPr>
            <a:spLocks noGrp="1"/>
          </p:cNvSpPr>
          <p:nvPr>
            <p:ph type="title" idx="4294967295"/>
          </p:nvPr>
        </p:nvSpPr>
        <p:spPr/>
        <p:txBody>
          <a:bodyPr/>
          <a:lstStyle/>
          <a:p>
            <a:r>
              <a:rPr lang="hu-HU" sz="2800" smtClean="0"/>
              <a:t>Labour market situation of youth 2.</a:t>
            </a:r>
          </a:p>
        </p:txBody>
      </p:sp>
      <p:sp>
        <p:nvSpPr>
          <p:cNvPr id="41990" name="Rectangle 272"/>
          <p:cNvSpPr>
            <a:spLocks noGrp="1"/>
          </p:cNvSpPr>
          <p:nvPr>
            <p:ph type="body" idx="4294967295"/>
          </p:nvPr>
        </p:nvSpPr>
        <p:spPr/>
        <p:txBody>
          <a:bodyPr/>
          <a:lstStyle/>
          <a:p>
            <a:pPr>
              <a:buFont typeface="Arial" charset="0"/>
              <a:buNone/>
            </a:pPr>
            <a:r>
              <a:rPr lang="hu-HU" smtClean="0">
                <a:hlinkClick r:id="rId4"/>
              </a:rPr>
              <a:t>http://epp.eurostat.ec.europa.eu/cache/RSI/</a:t>
            </a:r>
            <a:r>
              <a:rPr lang="hu-HU" smtClean="0"/>
              <a:t> </a:t>
            </a:r>
          </a:p>
          <a:p>
            <a:pPr>
              <a:buFont typeface="Arial" charset="0"/>
              <a:buNone/>
            </a:pPr>
            <a:endParaRPr lang="hu-HU" smtClean="0"/>
          </a:p>
        </p:txBody>
      </p:sp>
      <p:graphicFrame>
        <p:nvGraphicFramePr>
          <p:cNvPr id="25869" name="Group 269"/>
          <p:cNvGraphicFramePr>
            <a:graphicFrameLocks noGrp="1"/>
          </p:cNvGraphicFramePr>
          <p:nvPr>
            <p:ph type="chart" idx="4294967295"/>
          </p:nvPr>
        </p:nvGraphicFramePr>
        <p:xfrm>
          <a:off x="395288" y="2420938"/>
          <a:ext cx="8229600" cy="3992562"/>
        </p:xfrm>
        <a:graphic>
          <a:graphicData uri="http://schemas.openxmlformats.org/drawingml/2006/table">
            <a:tbl>
              <a:tblPr/>
              <a:tblGrid>
                <a:gridCol w="2490787"/>
                <a:gridCol w="2786063"/>
                <a:gridCol w="2952750"/>
              </a:tblGrid>
              <a:tr h="282575">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200" b="0" i="0" u="none" strike="noStrike" cap="none" normalizeH="0" baseline="0" smtClean="0">
                          <a:ln>
                            <a:noFill/>
                          </a:ln>
                          <a:solidFill>
                            <a:schemeClr val="tx1"/>
                          </a:solidFill>
                          <a:effectLst/>
                          <a:latin typeface="Arial"/>
                          <a:cs typeface="Arial" charset="0"/>
                        </a:rPr>
                        <a:t> </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200" b="0" i="0" u="none" strike="noStrike" cap="none" normalizeH="0" baseline="0" smtClean="0">
                          <a:ln>
                            <a:noFill/>
                          </a:ln>
                          <a:solidFill>
                            <a:schemeClr val="tx1"/>
                          </a:solidFill>
                          <a:effectLst/>
                          <a:latin typeface="Palatino Linotype" pitchFamily="18" charset="0"/>
                          <a:cs typeface="Arial" charset="0"/>
                        </a:rPr>
                        <a:t>2013Q3</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hu-HU"/>
                    </a:p>
                  </a:txBody>
                  <a:tcPr/>
                </a:tc>
              </a:tr>
              <a:tr h="504825">
                <a:tc vMerge="1">
                  <a:txBody>
                    <a:bodyPr/>
                    <a:lstStyle/>
                    <a:p>
                      <a:endParaRPr lang="hu-HU"/>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1" i="0" u="none" strike="noStrike" cap="none" normalizeH="0" baseline="0" smtClean="0">
                          <a:ln>
                            <a:noFill/>
                          </a:ln>
                          <a:solidFill>
                            <a:schemeClr val="tx1"/>
                          </a:solidFill>
                          <a:effectLst/>
                          <a:latin typeface="Palatino Linotype" pitchFamily="18" charset="0"/>
                          <a:cs typeface="Arial" charset="0"/>
                        </a:rPr>
                        <a:t>unemployment rate</a:t>
                      </a:r>
                      <a:r>
                        <a:rPr kumimoji="0" lang="hu-HU" sz="1100" b="0" i="0" u="none" strike="noStrike" cap="none" normalizeH="0" baseline="0" smtClean="0">
                          <a:ln>
                            <a:noFill/>
                          </a:ln>
                          <a:solidFill>
                            <a:schemeClr val="tx1"/>
                          </a:solidFill>
                          <a:effectLst/>
                          <a:latin typeface="Palatino Linotype" pitchFamily="18" charset="0"/>
                          <a:cs typeface="Arial" charset="0"/>
                        </a:rPr>
                        <a:t> (15-24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1" i="0" u="none" strike="noStrike" cap="none" normalizeH="0" baseline="0" smtClean="0">
                          <a:ln>
                            <a:noFill/>
                          </a:ln>
                          <a:solidFill>
                            <a:schemeClr val="tx1"/>
                          </a:solidFill>
                          <a:effectLst/>
                          <a:latin typeface="Palatino Linotype" pitchFamily="18" charset="0"/>
                          <a:cs typeface="Arial" charset="0"/>
                        </a:rPr>
                        <a:t>unemployment ratio</a:t>
                      </a:r>
                      <a:r>
                        <a:rPr kumimoji="0" lang="hu-HU" sz="1100" b="0" i="0" u="none" strike="noStrike" cap="none" normalizeH="0" baseline="0" smtClean="0">
                          <a:ln>
                            <a:noFill/>
                          </a:ln>
                          <a:solidFill>
                            <a:schemeClr val="tx1"/>
                          </a:solidFill>
                          <a:effectLst/>
                          <a:latin typeface="Palatino Linotype" pitchFamily="18" charset="0"/>
                          <a:cs typeface="Arial" charset="0"/>
                        </a:rPr>
                        <a:t> (15-24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23.0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10,0%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Czech Republic</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19,6%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6,4%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Hungary</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27,4%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7,8%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Poland</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26,6%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9,0%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Slovakia</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33,7%</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10,4%</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5113">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a:cs typeface="Arial" charset="0"/>
                        </a:rPr>
                        <a:t> </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2012, </a:t>
                      </a:r>
                      <a:r>
                        <a:rPr kumimoji="0" lang="hu-HU" sz="1100" b="1" i="0" u="none" strike="noStrike" cap="none" normalizeH="0" baseline="0" smtClean="0">
                          <a:ln>
                            <a:noFill/>
                          </a:ln>
                          <a:solidFill>
                            <a:schemeClr val="tx1"/>
                          </a:solidFill>
                          <a:effectLst/>
                          <a:latin typeface="Palatino Linotype" pitchFamily="18" charset="0"/>
                          <a:cs typeface="Arial" charset="0"/>
                        </a:rPr>
                        <a:t>NEET rates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hu-HU"/>
                    </a:p>
                  </a:txBody>
                  <a:tcPr/>
                </a:tc>
              </a:tr>
              <a:tr h="2682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Arial"/>
                          <a:cs typeface="Arial" charset="0"/>
                        </a:rPr>
                        <a:t> </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15-24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25-29 years</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EU28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13,1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20,6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Czech Republic</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8,9</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19,6</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Hungary</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14,7</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26,0</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8288">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Poland</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11,8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22,1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66700">
                <a:tc>
                  <a:txBody>
                    <a:bodyPr/>
                    <a:lstStyle/>
                    <a:p>
                      <a:pPr marL="342900" marR="0" lvl="0" indent="-342900" algn="l"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Slovakia</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13,8</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hu-HU" sz="1100" b="0" i="0" u="none" strike="noStrike" cap="none" normalizeH="0" baseline="0" smtClean="0">
                          <a:ln>
                            <a:noFill/>
                          </a:ln>
                          <a:solidFill>
                            <a:schemeClr val="tx1"/>
                          </a:solidFill>
                          <a:effectLst/>
                          <a:latin typeface="Palatino Linotype" pitchFamily="18" charset="0"/>
                          <a:cs typeface="Arial" charset="0"/>
                        </a:rPr>
                        <a:t>27,1</a:t>
                      </a:r>
                      <a:endParaRPr kumimoji="0" lang="hu-HU" sz="1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42051" name="Text Box 68"/>
          <p:cNvSpPr txBox="1">
            <a:spLocks noChangeArrowheads="1"/>
          </p:cNvSpPr>
          <p:nvPr/>
        </p:nvSpPr>
        <p:spPr bwMode="auto">
          <a:xfrm>
            <a:off x="323850" y="66135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ím 1"/>
          <p:cNvSpPr txBox="1">
            <a:spLocks/>
          </p:cNvSpPr>
          <p:nvPr/>
        </p:nvSpPr>
        <p:spPr bwMode="auto">
          <a:xfrm>
            <a:off x="468313" y="517525"/>
            <a:ext cx="8135937"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44034"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44035"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marL="457200" indent="-457200">
              <a:buFont typeface="Arial" charset="0"/>
              <a:buChar char="•"/>
            </a:pPr>
            <a:endParaRPr lang="hu-HU" sz="2600" b="1">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40288083-40C6-46B6-9345-889276D8ED65}" type="slidenum">
              <a:rPr lang="hu-HU" smtClean="0"/>
              <a:pPr>
                <a:defRPr/>
              </a:pPr>
              <a:t>16</a:t>
            </a:fld>
            <a:endParaRPr lang="hu-HU"/>
          </a:p>
        </p:txBody>
      </p:sp>
      <p:pic>
        <p:nvPicPr>
          <p:cNvPr id="44037" name="Picture 6"/>
          <p:cNvPicPr>
            <a:picLocks noChangeAspect="1" noChangeArrowheads="1"/>
          </p:cNvPicPr>
          <p:nvPr/>
        </p:nvPicPr>
        <p:blipFill>
          <a:blip r:embed="rId4"/>
          <a:srcRect/>
          <a:stretch>
            <a:fillRect/>
          </a:stretch>
        </p:blipFill>
        <p:spPr bwMode="auto">
          <a:xfrm>
            <a:off x="250825" y="1438275"/>
            <a:ext cx="8713788" cy="4511675"/>
          </a:xfrm>
          <a:prstGeom prst="rect">
            <a:avLst/>
          </a:prstGeom>
          <a:noFill/>
          <a:ln w="9525">
            <a:noFill/>
            <a:miter lim="800000"/>
            <a:headEnd/>
            <a:tailEnd/>
          </a:ln>
        </p:spPr>
      </p:pic>
      <p:sp>
        <p:nvSpPr>
          <p:cNvPr id="44038" name="Rectangle 7"/>
          <p:cNvSpPr>
            <a:spLocks noGrp="1"/>
          </p:cNvSpPr>
          <p:nvPr>
            <p:ph type="title" idx="4294967295"/>
          </p:nvPr>
        </p:nvSpPr>
        <p:spPr>
          <a:xfrm>
            <a:off x="468313" y="0"/>
            <a:ext cx="8229600" cy="1143000"/>
          </a:xfrm>
        </p:spPr>
        <p:txBody>
          <a:bodyPr/>
          <a:lstStyle/>
          <a:p>
            <a:r>
              <a:rPr lang="hu-HU" sz="2800" smtClean="0"/>
              <a:t>Long-term unemployment</a:t>
            </a:r>
          </a:p>
        </p:txBody>
      </p:sp>
      <p:sp>
        <p:nvSpPr>
          <p:cNvPr id="44039" name="Text Box 9"/>
          <p:cNvSpPr txBox="1">
            <a:spLocks noChangeArrowheads="1"/>
          </p:cNvSpPr>
          <p:nvPr/>
        </p:nvSpPr>
        <p:spPr bwMode="auto">
          <a:xfrm>
            <a:off x="323850" y="6453188"/>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ím 1"/>
          <p:cNvSpPr txBox="1">
            <a:spLocks/>
          </p:cNvSpPr>
          <p:nvPr/>
        </p:nvSpPr>
        <p:spPr bwMode="auto">
          <a:xfrm>
            <a:off x="387350" y="517525"/>
            <a:ext cx="8135938" cy="1039813"/>
          </a:xfrm>
          <a:prstGeom prst="rect">
            <a:avLst/>
          </a:prstGeom>
          <a:noFill/>
          <a:ln w="9525">
            <a:noFill/>
            <a:miter lim="800000"/>
            <a:headEnd/>
            <a:tailEnd/>
          </a:ln>
        </p:spPr>
        <p:txBody>
          <a:bodyPr anchor="ctr"/>
          <a:lstStyle/>
          <a:p>
            <a:endParaRPr lang="hu-HU" sz="3600" b="1">
              <a:solidFill>
                <a:schemeClr val="tx2"/>
              </a:solidFill>
              <a:latin typeface="Palatino Linotype" pitchFamily="18" charset="0"/>
            </a:endParaRPr>
          </a:p>
        </p:txBody>
      </p:sp>
      <p:pic>
        <p:nvPicPr>
          <p:cNvPr id="46082" name="Picture 2"/>
          <p:cNvPicPr>
            <a:picLocks noChangeAspect="1" noChangeArrowheads="1"/>
          </p:cNvPicPr>
          <p:nvPr/>
        </p:nvPicPr>
        <p:blipFill>
          <a:blip r:embed="rId2"/>
          <a:srcRect/>
          <a:stretch>
            <a:fillRect/>
          </a:stretch>
        </p:blipFill>
        <p:spPr bwMode="auto">
          <a:xfrm>
            <a:off x="8459788" y="5905500"/>
            <a:ext cx="684212" cy="371475"/>
          </a:xfrm>
          <a:prstGeom prst="rect">
            <a:avLst/>
          </a:prstGeom>
          <a:noFill/>
          <a:ln w="9525">
            <a:noFill/>
            <a:miter lim="800000"/>
            <a:headEnd/>
            <a:tailEnd/>
          </a:ln>
        </p:spPr>
      </p:pic>
      <p:sp>
        <p:nvSpPr>
          <p:cNvPr id="46083"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marL="457200" indent="-457200">
              <a:buFont typeface="Arial" charset="0"/>
              <a:buChar char="•"/>
            </a:pPr>
            <a:endParaRPr lang="hu-HU" sz="2400">
              <a:solidFill>
                <a:schemeClr val="tx2"/>
              </a:solidFill>
              <a:latin typeface="Palatino Linotype" pitchFamily="18" charset="0"/>
            </a:endParaRPr>
          </a:p>
        </p:txBody>
      </p:sp>
      <p:sp>
        <p:nvSpPr>
          <p:cNvPr id="2" name="Dia számának helye 1"/>
          <p:cNvSpPr>
            <a:spLocks noGrp="1"/>
          </p:cNvSpPr>
          <p:nvPr>
            <p:ph type="sldNum" sz="quarter" idx="12"/>
          </p:nvPr>
        </p:nvSpPr>
        <p:spPr/>
        <p:txBody>
          <a:bodyPr/>
          <a:lstStyle/>
          <a:p>
            <a:pPr>
              <a:defRPr/>
            </a:pPr>
            <a:fld id="{E0D25E94-03AB-4D10-BAC7-A8AA5C53D7D7}" type="slidenum">
              <a:rPr lang="hu-HU" smtClean="0"/>
              <a:pPr>
                <a:defRPr/>
              </a:pPr>
              <a:t>17</a:t>
            </a:fld>
            <a:endParaRPr lang="hu-HU"/>
          </a:p>
        </p:txBody>
      </p:sp>
      <p:sp>
        <p:nvSpPr>
          <p:cNvPr id="46085" name="Rectangle 6"/>
          <p:cNvSpPr>
            <a:spLocks noGrp="1"/>
          </p:cNvSpPr>
          <p:nvPr>
            <p:ph type="title" idx="4294967295"/>
          </p:nvPr>
        </p:nvSpPr>
        <p:spPr>
          <a:xfrm>
            <a:off x="468313" y="0"/>
            <a:ext cx="8229600" cy="1143000"/>
          </a:xfrm>
        </p:spPr>
        <p:txBody>
          <a:bodyPr/>
          <a:lstStyle/>
          <a:p>
            <a:r>
              <a:rPr lang="hu-HU" sz="2800" smtClean="0"/>
              <a:t>Key employment challanges</a:t>
            </a:r>
          </a:p>
        </p:txBody>
      </p:sp>
      <p:sp>
        <p:nvSpPr>
          <p:cNvPr id="46086" name="Rectangle 7"/>
          <p:cNvSpPr>
            <a:spLocks noGrp="1"/>
          </p:cNvSpPr>
          <p:nvPr>
            <p:ph type="body" idx="4294967295"/>
          </p:nvPr>
        </p:nvSpPr>
        <p:spPr>
          <a:xfrm>
            <a:off x="457200" y="981075"/>
            <a:ext cx="8507413" cy="5876925"/>
          </a:xfrm>
        </p:spPr>
        <p:txBody>
          <a:bodyPr/>
          <a:lstStyle/>
          <a:p>
            <a:pPr>
              <a:lnSpc>
                <a:spcPct val="80000"/>
              </a:lnSpc>
            </a:pPr>
            <a:r>
              <a:rPr lang="hu-HU" sz="2400" smtClean="0"/>
              <a:t>Low employment rate of low skilled (SK, PL, HU, CZ) and youth (SK, PL, HU) </a:t>
            </a:r>
          </a:p>
          <a:p>
            <a:pPr>
              <a:lnSpc>
                <a:spcPct val="80000"/>
              </a:lnSpc>
            </a:pPr>
            <a:r>
              <a:rPr lang="hu-HU" sz="2400" smtClean="0"/>
              <a:t>High youth unemployment (SK, PL, HU)</a:t>
            </a:r>
          </a:p>
          <a:p>
            <a:pPr>
              <a:lnSpc>
                <a:spcPct val="80000"/>
              </a:lnSpc>
            </a:pPr>
            <a:r>
              <a:rPr lang="hu-HU" sz="2400" smtClean="0"/>
              <a:t>In spite of recent improvements, low employment rate for older (PL, HU)</a:t>
            </a:r>
          </a:p>
          <a:p>
            <a:pPr>
              <a:lnSpc>
                <a:spcPct val="80000"/>
              </a:lnSpc>
            </a:pPr>
            <a:r>
              <a:rPr lang="hu-HU" sz="2400" smtClean="0"/>
              <a:t>Oversized agricultural sector generating hidden unemployment in rural areas (PL)</a:t>
            </a:r>
          </a:p>
          <a:p>
            <a:pPr>
              <a:lnSpc>
                <a:spcPct val="80000"/>
              </a:lnSpc>
            </a:pPr>
            <a:r>
              <a:rPr lang="hu-HU" sz="2400" smtClean="0"/>
              <a:t>High share of employees in temporary employment, low transation rate to permanent employment (PL)</a:t>
            </a:r>
          </a:p>
          <a:p>
            <a:pPr>
              <a:lnSpc>
                <a:spcPct val="80000"/>
              </a:lnSpc>
            </a:pPr>
            <a:r>
              <a:rPr lang="hu-HU" sz="2400" smtClean="0"/>
              <a:t>Long term unemployment is significantly higher than EU average (SK)</a:t>
            </a:r>
          </a:p>
          <a:p>
            <a:pPr>
              <a:lnSpc>
                <a:spcPct val="80000"/>
              </a:lnSpc>
            </a:pPr>
            <a:r>
              <a:rPr lang="hu-HU" sz="2400" smtClean="0"/>
              <a:t>Inactivity due to family responsibility  significantly hihger than EU average, childcare is lower (SK, HU, CZ, PL)</a:t>
            </a:r>
          </a:p>
          <a:p>
            <a:pPr>
              <a:lnSpc>
                <a:spcPct val="80000"/>
              </a:lnSpc>
            </a:pPr>
            <a:r>
              <a:rPr lang="hu-HU" sz="2400" smtClean="0"/>
              <a:t>High tax wedge (SK, HU-decreasing)</a:t>
            </a:r>
          </a:p>
          <a:p>
            <a:pPr>
              <a:lnSpc>
                <a:spcPct val="80000"/>
              </a:lnSpc>
            </a:pPr>
            <a:r>
              <a:rPr lang="hu-HU" sz="2400" smtClean="0"/>
              <a:t>Participation in lifelong learning is below the EU average (SK, PL, HU)</a:t>
            </a:r>
          </a:p>
          <a:p>
            <a:pPr>
              <a:lnSpc>
                <a:spcPct val="80000"/>
              </a:lnSpc>
              <a:buFont typeface="Arial" charset="0"/>
              <a:buNone/>
            </a:pPr>
            <a:endParaRPr lang="hu-HU" sz="2400" smtClean="0"/>
          </a:p>
          <a:p>
            <a:pPr>
              <a:lnSpc>
                <a:spcPct val="80000"/>
              </a:lnSpc>
              <a:buFont typeface="Arial" charset="0"/>
              <a:buNone/>
            </a:pPr>
            <a:r>
              <a:rPr lang="hu-HU" sz="800" smtClean="0"/>
              <a:t>     Source: EC EMCO</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2"/>
          <p:cNvPicPr>
            <a:picLocks noChangeAspect="1" noChangeArrowheads="1"/>
          </p:cNvPicPr>
          <p:nvPr/>
        </p:nvPicPr>
        <p:blipFill>
          <a:blip r:embed="rId3"/>
          <a:srcRect/>
          <a:stretch>
            <a:fillRect/>
          </a:stretch>
        </p:blipFill>
        <p:spPr bwMode="auto">
          <a:xfrm>
            <a:off x="196850" y="260350"/>
            <a:ext cx="8767763" cy="6481763"/>
          </a:xfrm>
          <a:prstGeom prst="rect">
            <a:avLst/>
          </a:prstGeom>
          <a:noFill/>
          <a:ln w="9525">
            <a:noFill/>
            <a:miter lim="800000"/>
            <a:headEnd/>
            <a:tailEnd/>
          </a:ln>
        </p:spPr>
      </p:pic>
      <p:sp>
        <p:nvSpPr>
          <p:cNvPr id="47106" name="Tartalom helye 2"/>
          <p:cNvSpPr>
            <a:spLocks noGrp="1"/>
          </p:cNvSpPr>
          <p:nvPr>
            <p:ph idx="1"/>
          </p:nvPr>
        </p:nvSpPr>
        <p:spPr>
          <a:xfrm>
            <a:off x="457200" y="1916113"/>
            <a:ext cx="4978400" cy="4608512"/>
          </a:xfrm>
        </p:spPr>
        <p:txBody>
          <a:bodyPr/>
          <a:lstStyle/>
          <a:p>
            <a:pPr marL="0" indent="0" algn="ctr" eaLnBrk="1" hangingPunct="1">
              <a:buFont typeface="Arial" charset="0"/>
              <a:buNone/>
            </a:pPr>
            <a:endParaRPr lang="hu-HU" smtClean="0">
              <a:solidFill>
                <a:schemeClr val="bg1"/>
              </a:solidFill>
              <a:latin typeface="Palatino Linotype" pitchFamily="18" charset="0"/>
            </a:endParaRPr>
          </a:p>
          <a:p>
            <a:pPr marL="0" indent="0" algn="ctr" eaLnBrk="1" hangingPunct="1">
              <a:buFont typeface="Arial" charset="0"/>
              <a:buNone/>
            </a:pPr>
            <a:endParaRPr lang="hu-HU" smtClean="0">
              <a:solidFill>
                <a:schemeClr val="bg1"/>
              </a:solidFill>
              <a:latin typeface="Palatino Linotype" pitchFamily="18" charset="0"/>
            </a:endParaRPr>
          </a:p>
          <a:p>
            <a:pPr marL="0" indent="0" algn="ctr" eaLnBrk="1" hangingPunct="1">
              <a:buFont typeface="Arial" charset="0"/>
              <a:buNone/>
            </a:pPr>
            <a:r>
              <a:rPr lang="hu-HU" smtClean="0">
                <a:solidFill>
                  <a:schemeClr val="bg1"/>
                </a:solidFill>
                <a:latin typeface="Arial" charset="0"/>
              </a:rPr>
              <a:t>Thank you for your attention!</a:t>
            </a:r>
          </a:p>
        </p:txBody>
      </p:sp>
      <p:sp>
        <p:nvSpPr>
          <p:cNvPr id="47107" name="Tartalom helye 2"/>
          <p:cNvSpPr txBox="1">
            <a:spLocks/>
          </p:cNvSpPr>
          <p:nvPr/>
        </p:nvSpPr>
        <p:spPr bwMode="auto">
          <a:xfrm>
            <a:off x="4295775" y="4797425"/>
            <a:ext cx="4835525" cy="1727200"/>
          </a:xfrm>
          <a:prstGeom prst="rect">
            <a:avLst/>
          </a:prstGeom>
          <a:noFill/>
          <a:ln w="9525">
            <a:noFill/>
            <a:miter lim="800000"/>
            <a:headEnd/>
            <a:tailEnd/>
          </a:ln>
        </p:spPr>
        <p:txBody>
          <a:bodyPr/>
          <a:lstStyle/>
          <a:p>
            <a:pPr algn="r">
              <a:spcBef>
                <a:spcPct val="20000"/>
              </a:spcBef>
              <a:buFont typeface="Arial" charset="0"/>
              <a:buNone/>
            </a:pPr>
            <a:endParaRPr lang="hu-HU" sz="2400">
              <a:solidFill>
                <a:schemeClr val="tx2"/>
              </a:solidFill>
              <a:latin typeface="Palatino Linotype" pitchFamily="18" charset="0"/>
            </a:endParaRPr>
          </a:p>
          <a:p>
            <a:pPr algn="r">
              <a:spcBef>
                <a:spcPct val="20000"/>
              </a:spcBef>
              <a:buFont typeface="Arial" charset="0"/>
              <a:buNone/>
            </a:pPr>
            <a:r>
              <a:rPr lang="hu-HU" sz="2400">
                <a:solidFill>
                  <a:schemeClr val="tx2"/>
                </a:solidFill>
                <a:hlinkClick r:id="rId4"/>
              </a:rPr>
              <a:t>ignitsgy</a:t>
            </a:r>
            <a:r>
              <a:rPr lang="hu-HU" sz="2400">
                <a:solidFill>
                  <a:schemeClr val="tx2"/>
                </a:solidFill>
                <a:latin typeface="Palatino Linotype" pitchFamily="18" charset="0"/>
                <a:hlinkClick r:id="rId4"/>
              </a:rPr>
              <a:t>@lab.hu</a:t>
            </a:r>
            <a:endParaRPr lang="hu-HU" sz="2400">
              <a:solidFill>
                <a:schemeClr val="tx2"/>
              </a:solidFill>
            </a:endParaRPr>
          </a:p>
        </p:txBody>
      </p:sp>
      <p:sp>
        <p:nvSpPr>
          <p:cNvPr id="3" name="Dia számának helye 2"/>
          <p:cNvSpPr>
            <a:spLocks noGrp="1"/>
          </p:cNvSpPr>
          <p:nvPr>
            <p:ph type="sldNum" sz="quarter" idx="12"/>
          </p:nvPr>
        </p:nvSpPr>
        <p:spPr/>
        <p:txBody>
          <a:bodyPr/>
          <a:lstStyle/>
          <a:p>
            <a:pPr>
              <a:defRPr/>
            </a:pPr>
            <a:fld id="{1F5F876E-4F92-43A1-A554-A0224508D67A}" type="slidenum">
              <a:rPr lang="hu-HU" smtClean="0"/>
              <a:pPr>
                <a:defRPr/>
              </a:pPr>
              <a:t>18</a:t>
            </a:fld>
            <a:endParaRPr lang="hu-H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ím 1"/>
          <p:cNvSpPr txBox="1">
            <a:spLocks/>
          </p:cNvSpPr>
          <p:nvPr/>
        </p:nvSpPr>
        <p:spPr bwMode="auto">
          <a:xfrm>
            <a:off x="323850" y="260350"/>
            <a:ext cx="8135938" cy="1039813"/>
          </a:xfrm>
          <a:prstGeom prst="rect">
            <a:avLst/>
          </a:prstGeom>
          <a:noFill/>
          <a:ln w="9525">
            <a:noFill/>
            <a:miter lim="800000"/>
            <a:headEnd/>
            <a:tailEnd/>
          </a:ln>
        </p:spPr>
        <p:txBody>
          <a:bodyPr anchor="ctr"/>
          <a:lstStyle/>
          <a:p>
            <a:pPr algn="ctr"/>
            <a:endParaRPr lang="hu-HU"/>
          </a:p>
        </p:txBody>
      </p:sp>
      <p:pic>
        <p:nvPicPr>
          <p:cNvPr id="16386"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16387"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endParaRPr lang="hu-HU" sz="28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F81090CF-F4DE-479E-8F78-0C638A417FCD}" type="slidenum">
              <a:rPr lang="hu-HU" smtClean="0"/>
              <a:pPr>
                <a:defRPr/>
              </a:pPr>
              <a:t>2</a:t>
            </a:fld>
            <a:endParaRPr lang="hu-HU"/>
          </a:p>
        </p:txBody>
      </p:sp>
      <p:pic>
        <p:nvPicPr>
          <p:cNvPr id="16389" name="Picture 7"/>
          <p:cNvPicPr>
            <a:picLocks noChangeAspect="1" noChangeArrowheads="1"/>
          </p:cNvPicPr>
          <p:nvPr/>
        </p:nvPicPr>
        <p:blipFill>
          <a:blip r:embed="rId4"/>
          <a:srcRect/>
          <a:stretch>
            <a:fillRect/>
          </a:stretch>
        </p:blipFill>
        <p:spPr bwMode="auto">
          <a:xfrm>
            <a:off x="179388" y="1851025"/>
            <a:ext cx="8496300" cy="4525963"/>
          </a:xfrm>
          <a:prstGeom prst="rect">
            <a:avLst/>
          </a:prstGeom>
          <a:noFill/>
          <a:ln w="9525">
            <a:noFill/>
            <a:miter lim="800000"/>
            <a:headEnd/>
            <a:tailEnd/>
          </a:ln>
        </p:spPr>
      </p:pic>
      <p:sp>
        <p:nvSpPr>
          <p:cNvPr id="16390" name="Rectangle 7"/>
          <p:cNvSpPr>
            <a:spLocks noGrp="1"/>
          </p:cNvSpPr>
          <p:nvPr>
            <p:ph type="title" idx="4294967295"/>
          </p:nvPr>
        </p:nvSpPr>
        <p:spPr/>
        <p:txBody>
          <a:bodyPr/>
          <a:lstStyle/>
          <a:p>
            <a:r>
              <a:rPr lang="hu-HU" sz="2800" smtClean="0">
                <a:latin typeface="Arial" charset="0"/>
              </a:rPr>
              <a:t>Recent demographic trends in the European Union and in the Visegrad Group 1.</a:t>
            </a:r>
          </a:p>
        </p:txBody>
      </p:sp>
      <p:sp>
        <p:nvSpPr>
          <p:cNvPr id="16391" name="Text Box 13"/>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ím 1"/>
          <p:cNvSpPr txBox="1">
            <a:spLocks/>
          </p:cNvSpPr>
          <p:nvPr/>
        </p:nvSpPr>
        <p:spPr bwMode="auto">
          <a:xfrm>
            <a:off x="611188" y="188913"/>
            <a:ext cx="8135937" cy="1039812"/>
          </a:xfrm>
          <a:prstGeom prst="rect">
            <a:avLst/>
          </a:prstGeom>
          <a:noFill/>
          <a:ln w="9525">
            <a:noFill/>
            <a:miter lim="800000"/>
            <a:headEnd/>
            <a:tailEnd/>
          </a:ln>
        </p:spPr>
        <p:txBody>
          <a:bodyPr anchor="ctr"/>
          <a:lstStyle/>
          <a:p>
            <a:pPr algn="ctr"/>
            <a:endParaRPr lang="hu-HU" sz="3200" b="1">
              <a:solidFill>
                <a:schemeClr val="tx2"/>
              </a:solidFill>
              <a:latin typeface="Palatino Linotype" pitchFamily="18" charset="0"/>
            </a:endParaRPr>
          </a:p>
        </p:txBody>
      </p:sp>
      <p:pic>
        <p:nvPicPr>
          <p:cNvPr id="18434"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18435" name="Cím 1"/>
          <p:cNvSpPr txBox="1">
            <a:spLocks/>
          </p:cNvSpPr>
          <p:nvPr/>
        </p:nvSpPr>
        <p:spPr bwMode="auto">
          <a:xfrm>
            <a:off x="552450" y="1557338"/>
            <a:ext cx="7835900" cy="4967287"/>
          </a:xfrm>
          <a:prstGeom prst="rect">
            <a:avLst/>
          </a:prstGeom>
          <a:noFill/>
          <a:ln w="9525">
            <a:noFill/>
            <a:miter lim="800000"/>
            <a:headEnd/>
            <a:tailEnd/>
          </a:ln>
        </p:spPr>
        <p:txBody>
          <a:bodyPr anchor="ctr"/>
          <a:lstStyle/>
          <a:p>
            <a:pPr marL="342900" indent="-342900">
              <a:buFont typeface="Arial" charset="0"/>
              <a:buChar char="•"/>
            </a:pPr>
            <a:r>
              <a:rPr lang="hu-HU" sz="2000" b="1">
                <a:solidFill>
                  <a:schemeClr val="tx2"/>
                </a:solidFill>
                <a:latin typeface="Palatino Linotype" pitchFamily="18" charset="0"/>
              </a:rPr>
              <a:t>v</a:t>
            </a:r>
          </a:p>
        </p:txBody>
      </p:sp>
      <p:sp>
        <p:nvSpPr>
          <p:cNvPr id="3" name="Dia számának helye 2"/>
          <p:cNvSpPr>
            <a:spLocks noGrp="1"/>
          </p:cNvSpPr>
          <p:nvPr>
            <p:ph type="sldNum" sz="quarter" idx="12"/>
          </p:nvPr>
        </p:nvSpPr>
        <p:spPr/>
        <p:txBody>
          <a:bodyPr/>
          <a:lstStyle/>
          <a:p>
            <a:pPr>
              <a:defRPr/>
            </a:pPr>
            <a:fld id="{E6E3EB67-FFF0-464D-84AC-6992E3FE46EC}" type="slidenum">
              <a:rPr lang="hu-HU" smtClean="0"/>
              <a:pPr>
                <a:defRPr/>
              </a:pPr>
              <a:t>3</a:t>
            </a:fld>
            <a:endParaRPr lang="hu-HU"/>
          </a:p>
        </p:txBody>
      </p:sp>
      <p:sp>
        <p:nvSpPr>
          <p:cNvPr id="18437" name="Rectangle 10"/>
          <p:cNvSpPr>
            <a:spLocks noGrp="1"/>
          </p:cNvSpPr>
          <p:nvPr>
            <p:ph type="title" idx="4294967295"/>
          </p:nvPr>
        </p:nvSpPr>
        <p:spPr>
          <a:xfrm>
            <a:off x="539750" y="0"/>
            <a:ext cx="8229600" cy="1143000"/>
          </a:xfrm>
        </p:spPr>
        <p:txBody>
          <a:bodyPr/>
          <a:lstStyle/>
          <a:p>
            <a:r>
              <a:rPr lang="hu-HU" sz="2800" smtClean="0">
                <a:latin typeface="Arial" charset="0"/>
              </a:rPr>
              <a:t>Recent demographic trends in the European Union and in the Visegrad Group 2. </a:t>
            </a:r>
          </a:p>
        </p:txBody>
      </p:sp>
      <p:pic>
        <p:nvPicPr>
          <p:cNvPr id="18438" name="Picture 11"/>
          <p:cNvPicPr>
            <a:picLocks noChangeAspect="1" noChangeArrowheads="1"/>
          </p:cNvPicPr>
          <p:nvPr/>
        </p:nvPicPr>
        <p:blipFill>
          <a:blip r:embed="rId4"/>
          <a:srcRect/>
          <a:stretch>
            <a:fillRect/>
          </a:stretch>
        </p:blipFill>
        <p:spPr bwMode="auto">
          <a:xfrm>
            <a:off x="250825" y="1196975"/>
            <a:ext cx="5257800" cy="2840038"/>
          </a:xfrm>
          <a:prstGeom prst="rect">
            <a:avLst/>
          </a:prstGeom>
          <a:noFill/>
          <a:ln w="9525">
            <a:noFill/>
            <a:miter lim="800000"/>
            <a:headEnd/>
            <a:tailEnd/>
          </a:ln>
        </p:spPr>
      </p:pic>
      <p:pic>
        <p:nvPicPr>
          <p:cNvPr id="18439" name="Picture 12"/>
          <p:cNvPicPr>
            <a:picLocks noChangeAspect="1" noChangeArrowheads="1"/>
          </p:cNvPicPr>
          <p:nvPr/>
        </p:nvPicPr>
        <p:blipFill>
          <a:blip r:embed="rId5"/>
          <a:srcRect/>
          <a:stretch>
            <a:fillRect/>
          </a:stretch>
        </p:blipFill>
        <p:spPr bwMode="auto">
          <a:xfrm>
            <a:off x="3132138" y="3959225"/>
            <a:ext cx="5327650" cy="2898775"/>
          </a:xfrm>
          <a:prstGeom prst="rect">
            <a:avLst/>
          </a:prstGeom>
          <a:noFill/>
          <a:ln w="9525">
            <a:noFill/>
            <a:miter lim="800000"/>
            <a:headEnd/>
            <a:tailEnd/>
          </a:ln>
        </p:spPr>
      </p:pic>
      <p:sp>
        <p:nvSpPr>
          <p:cNvPr id="18440" name="Text Box 13"/>
          <p:cNvSpPr txBox="1">
            <a:spLocks noChangeArrowheads="1"/>
          </p:cNvSpPr>
          <p:nvPr/>
        </p:nvSpPr>
        <p:spPr bwMode="auto">
          <a:xfrm>
            <a:off x="0" y="6381750"/>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ím 1"/>
          <p:cNvSpPr txBox="1">
            <a:spLocks/>
          </p:cNvSpPr>
          <p:nvPr/>
        </p:nvSpPr>
        <p:spPr bwMode="auto">
          <a:xfrm>
            <a:off x="449263" y="333375"/>
            <a:ext cx="8135937" cy="1039813"/>
          </a:xfrm>
          <a:prstGeom prst="rect">
            <a:avLst/>
          </a:prstGeom>
          <a:noFill/>
          <a:ln w="9525">
            <a:noFill/>
            <a:miter lim="800000"/>
            <a:headEnd/>
            <a:tailEnd/>
          </a:ln>
        </p:spPr>
        <p:txBody>
          <a:bodyPr anchor="ctr"/>
          <a:lstStyle/>
          <a:p>
            <a:endParaRPr lang="hu-HU" sz="3600" b="1">
              <a:solidFill>
                <a:schemeClr val="tx2"/>
              </a:solidFill>
              <a:latin typeface="Palatino Linotype" pitchFamily="18" charset="0"/>
            </a:endParaRPr>
          </a:p>
        </p:txBody>
      </p:sp>
      <p:pic>
        <p:nvPicPr>
          <p:cNvPr id="20482"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20483" name="Cím 1"/>
          <p:cNvSpPr txBox="1">
            <a:spLocks/>
          </p:cNvSpPr>
          <p:nvPr/>
        </p:nvSpPr>
        <p:spPr bwMode="auto">
          <a:xfrm>
            <a:off x="433388" y="1506538"/>
            <a:ext cx="7835900" cy="5367337"/>
          </a:xfrm>
          <a:prstGeom prst="rect">
            <a:avLst/>
          </a:prstGeom>
          <a:noFill/>
          <a:ln w="9525">
            <a:noFill/>
            <a:miter lim="800000"/>
            <a:headEnd/>
            <a:tailEnd/>
          </a:ln>
        </p:spPr>
        <p:txBody>
          <a:bodyPr anchor="ctr"/>
          <a:lstStyle/>
          <a:p>
            <a:pPr marL="342900" indent="-342900">
              <a:buFont typeface="Arial" charset="0"/>
              <a:buChar char="•"/>
            </a:pPr>
            <a:endParaRPr lang="hu-HU" sz="2200">
              <a:solidFill>
                <a:schemeClr val="tx2"/>
              </a:solidFill>
              <a:latin typeface="Palatino Linotype" pitchFamily="18" charset="0"/>
            </a:endParaRPr>
          </a:p>
        </p:txBody>
      </p:sp>
      <p:sp>
        <p:nvSpPr>
          <p:cNvPr id="2" name="Dia számának helye 1"/>
          <p:cNvSpPr>
            <a:spLocks noGrp="1"/>
          </p:cNvSpPr>
          <p:nvPr>
            <p:ph type="sldNum" sz="quarter" idx="12"/>
          </p:nvPr>
        </p:nvSpPr>
        <p:spPr/>
        <p:txBody>
          <a:bodyPr/>
          <a:lstStyle/>
          <a:p>
            <a:pPr>
              <a:defRPr/>
            </a:pPr>
            <a:fld id="{22BAC2A5-FAE3-412E-98B6-AA0ED699C4DC}" type="slidenum">
              <a:rPr lang="hu-HU" smtClean="0"/>
              <a:pPr>
                <a:defRPr/>
              </a:pPr>
              <a:t>4</a:t>
            </a:fld>
            <a:endParaRPr lang="hu-HU"/>
          </a:p>
        </p:txBody>
      </p:sp>
      <p:pic>
        <p:nvPicPr>
          <p:cNvPr id="20485" name="Picture 6"/>
          <p:cNvPicPr>
            <a:picLocks noChangeAspect="1" noChangeArrowheads="1"/>
          </p:cNvPicPr>
          <p:nvPr/>
        </p:nvPicPr>
        <p:blipFill>
          <a:blip r:embed="rId4"/>
          <a:srcRect/>
          <a:stretch>
            <a:fillRect/>
          </a:stretch>
        </p:blipFill>
        <p:spPr bwMode="auto">
          <a:xfrm>
            <a:off x="0" y="1341438"/>
            <a:ext cx="9144000" cy="5059362"/>
          </a:xfrm>
          <a:prstGeom prst="rect">
            <a:avLst/>
          </a:prstGeom>
          <a:noFill/>
          <a:ln w="9525">
            <a:noFill/>
            <a:miter lim="800000"/>
            <a:headEnd/>
            <a:tailEnd/>
          </a:ln>
        </p:spPr>
      </p:pic>
      <p:sp>
        <p:nvSpPr>
          <p:cNvPr id="20486" name="Rectangle 7"/>
          <p:cNvSpPr>
            <a:spLocks noGrp="1"/>
          </p:cNvSpPr>
          <p:nvPr>
            <p:ph type="title" idx="4294967295"/>
          </p:nvPr>
        </p:nvSpPr>
        <p:spPr>
          <a:xfrm>
            <a:off x="395288" y="0"/>
            <a:ext cx="8229600" cy="1143000"/>
          </a:xfrm>
        </p:spPr>
        <p:txBody>
          <a:bodyPr/>
          <a:lstStyle/>
          <a:p>
            <a:r>
              <a:rPr lang="hu-HU" sz="2800" smtClean="0">
                <a:latin typeface="Arial" charset="0"/>
              </a:rPr>
              <a:t>Macroeconomic environment</a:t>
            </a:r>
          </a:p>
        </p:txBody>
      </p:sp>
      <p:sp>
        <p:nvSpPr>
          <p:cNvPr id="20487" name="Text Box 9"/>
          <p:cNvSpPr txBox="1">
            <a:spLocks noChangeArrowheads="1"/>
          </p:cNvSpPr>
          <p:nvPr/>
        </p:nvSpPr>
        <p:spPr bwMode="auto">
          <a:xfrm>
            <a:off x="323850" y="6381750"/>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ím 1"/>
          <p:cNvSpPr txBox="1">
            <a:spLocks/>
          </p:cNvSpPr>
          <p:nvPr/>
        </p:nvSpPr>
        <p:spPr bwMode="auto">
          <a:xfrm>
            <a:off x="468313" y="517525"/>
            <a:ext cx="8135937" cy="1039813"/>
          </a:xfrm>
          <a:prstGeom prst="rect">
            <a:avLst/>
          </a:prstGeom>
          <a:noFill/>
          <a:ln w="9525">
            <a:noFill/>
            <a:miter lim="800000"/>
            <a:headEnd/>
            <a:tailEnd/>
          </a:ln>
        </p:spPr>
        <p:txBody>
          <a:bodyPr anchor="ctr"/>
          <a:lstStyle/>
          <a:p>
            <a:endParaRPr lang="hu-HU" sz="3600" b="1">
              <a:solidFill>
                <a:schemeClr val="tx2"/>
              </a:solidFill>
              <a:latin typeface="Palatino Linotype" pitchFamily="18" charset="0"/>
            </a:endParaRPr>
          </a:p>
        </p:txBody>
      </p:sp>
      <p:pic>
        <p:nvPicPr>
          <p:cNvPr id="22530"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22531"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2400">
              <a:solidFill>
                <a:schemeClr val="tx2"/>
              </a:solidFill>
              <a:latin typeface="Palatino Linotype" pitchFamily="18" charset="0"/>
            </a:endParaRPr>
          </a:p>
          <a:p>
            <a:endParaRPr lang="hu-HU" sz="1600" i="1">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B0118754-E3FD-4077-BFC8-3C9A0F6290D7}" type="slidenum">
              <a:rPr lang="hu-HU" smtClean="0"/>
              <a:pPr>
                <a:defRPr/>
              </a:pPr>
              <a:t>5</a:t>
            </a:fld>
            <a:endParaRPr lang="hu-HU"/>
          </a:p>
        </p:txBody>
      </p:sp>
      <p:pic>
        <p:nvPicPr>
          <p:cNvPr id="22533" name="Picture 8"/>
          <p:cNvPicPr>
            <a:picLocks noChangeAspect="1" noChangeArrowheads="1"/>
          </p:cNvPicPr>
          <p:nvPr/>
        </p:nvPicPr>
        <p:blipFill>
          <a:blip r:embed="rId4"/>
          <a:srcRect/>
          <a:stretch>
            <a:fillRect/>
          </a:stretch>
        </p:blipFill>
        <p:spPr bwMode="auto">
          <a:xfrm>
            <a:off x="0" y="1844675"/>
            <a:ext cx="9144000" cy="3427413"/>
          </a:xfrm>
          <a:prstGeom prst="rect">
            <a:avLst/>
          </a:prstGeom>
          <a:noFill/>
          <a:ln w="9525">
            <a:noFill/>
            <a:miter lim="800000"/>
            <a:headEnd/>
            <a:tailEnd/>
          </a:ln>
        </p:spPr>
      </p:pic>
      <p:sp>
        <p:nvSpPr>
          <p:cNvPr id="22534" name="Rectangle 8"/>
          <p:cNvSpPr>
            <a:spLocks noGrp="1"/>
          </p:cNvSpPr>
          <p:nvPr>
            <p:ph type="title" idx="4294967295"/>
          </p:nvPr>
        </p:nvSpPr>
        <p:spPr>
          <a:xfrm>
            <a:off x="468313" y="0"/>
            <a:ext cx="8229600" cy="1143000"/>
          </a:xfrm>
        </p:spPr>
        <p:txBody>
          <a:bodyPr/>
          <a:lstStyle/>
          <a:p>
            <a:r>
              <a:rPr lang="hu-HU" sz="2800" smtClean="0">
                <a:latin typeface="Arial" charset="0"/>
              </a:rPr>
              <a:t>Main employment trends in the European Union and in the Visegrad Group</a:t>
            </a:r>
          </a:p>
        </p:txBody>
      </p:sp>
      <p:sp>
        <p:nvSpPr>
          <p:cNvPr id="22535" name="Text Box 10"/>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ím 1"/>
          <p:cNvSpPr txBox="1">
            <a:spLocks/>
          </p:cNvSpPr>
          <p:nvPr/>
        </p:nvSpPr>
        <p:spPr bwMode="auto">
          <a:xfrm>
            <a:off x="460375" y="517525"/>
            <a:ext cx="8135938"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24578"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24579"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marL="457200" indent="-457200">
              <a:buFont typeface="Arial" charset="0"/>
              <a:buChar char="•"/>
            </a:pPr>
            <a:endParaRPr lang="hu-HU" sz="24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E2A44463-452A-46D9-BFEF-B8F46870A1FB}" type="slidenum">
              <a:rPr lang="hu-HU" smtClean="0"/>
              <a:pPr>
                <a:defRPr/>
              </a:pPr>
              <a:t>6</a:t>
            </a:fld>
            <a:endParaRPr lang="hu-HU"/>
          </a:p>
        </p:txBody>
      </p:sp>
      <p:pic>
        <p:nvPicPr>
          <p:cNvPr id="24581" name="Picture 793"/>
          <p:cNvPicPr>
            <a:picLocks noChangeAspect="1" noChangeArrowheads="1"/>
          </p:cNvPicPr>
          <p:nvPr>
            <p:ph type="body" idx="4294967295"/>
          </p:nvPr>
        </p:nvPicPr>
        <p:blipFill>
          <a:blip r:embed="rId4"/>
          <a:srcRect/>
          <a:stretch>
            <a:fillRect/>
          </a:stretch>
        </p:blipFill>
        <p:spPr>
          <a:xfrm>
            <a:off x="0" y="333375"/>
            <a:ext cx="3822700" cy="5000625"/>
          </a:xfrm>
        </p:spPr>
      </p:pic>
      <p:pic>
        <p:nvPicPr>
          <p:cNvPr id="24582" name="Picture 794"/>
          <p:cNvPicPr>
            <a:picLocks noChangeAspect="1" noChangeArrowheads="1"/>
          </p:cNvPicPr>
          <p:nvPr/>
        </p:nvPicPr>
        <p:blipFill>
          <a:blip r:embed="rId5"/>
          <a:srcRect/>
          <a:stretch>
            <a:fillRect/>
          </a:stretch>
        </p:blipFill>
        <p:spPr bwMode="auto">
          <a:xfrm>
            <a:off x="4500563" y="549275"/>
            <a:ext cx="4227512" cy="4803775"/>
          </a:xfrm>
          <a:prstGeom prst="rect">
            <a:avLst/>
          </a:prstGeom>
          <a:noFill/>
          <a:ln w="9525">
            <a:noFill/>
            <a:miter lim="800000"/>
            <a:headEnd/>
            <a:tailEnd/>
          </a:ln>
        </p:spPr>
      </p:pic>
      <p:pic>
        <p:nvPicPr>
          <p:cNvPr id="24583" name="Picture 795"/>
          <p:cNvPicPr>
            <a:picLocks noChangeAspect="1" noChangeArrowheads="1"/>
          </p:cNvPicPr>
          <p:nvPr/>
        </p:nvPicPr>
        <p:blipFill>
          <a:blip r:embed="rId6"/>
          <a:srcRect/>
          <a:stretch>
            <a:fillRect/>
          </a:stretch>
        </p:blipFill>
        <p:spPr bwMode="auto">
          <a:xfrm>
            <a:off x="3779838" y="3860800"/>
            <a:ext cx="215900" cy="676275"/>
          </a:xfrm>
          <a:prstGeom prst="rect">
            <a:avLst/>
          </a:prstGeom>
          <a:noFill/>
          <a:ln w="9525">
            <a:noFill/>
            <a:miter lim="800000"/>
            <a:headEnd/>
            <a:tailEnd/>
          </a:ln>
        </p:spPr>
      </p:pic>
      <p:pic>
        <p:nvPicPr>
          <p:cNvPr id="24584" name="Picture 796"/>
          <p:cNvPicPr>
            <a:picLocks noChangeAspect="1" noChangeArrowheads="1"/>
          </p:cNvPicPr>
          <p:nvPr/>
        </p:nvPicPr>
        <p:blipFill>
          <a:blip r:embed="rId7"/>
          <a:srcRect/>
          <a:stretch>
            <a:fillRect/>
          </a:stretch>
        </p:blipFill>
        <p:spPr bwMode="auto">
          <a:xfrm>
            <a:off x="3779838" y="4797425"/>
            <a:ext cx="1169987" cy="450850"/>
          </a:xfrm>
          <a:prstGeom prst="rect">
            <a:avLst/>
          </a:prstGeom>
          <a:noFill/>
          <a:ln w="9525">
            <a:noFill/>
            <a:miter lim="800000"/>
            <a:headEnd/>
            <a:tailEnd/>
          </a:ln>
        </p:spPr>
      </p:pic>
      <p:pic>
        <p:nvPicPr>
          <p:cNvPr id="24585" name="Picture 797"/>
          <p:cNvPicPr>
            <a:picLocks noChangeAspect="1" noChangeArrowheads="1"/>
          </p:cNvPicPr>
          <p:nvPr/>
        </p:nvPicPr>
        <p:blipFill>
          <a:blip r:embed="rId8"/>
          <a:srcRect/>
          <a:stretch>
            <a:fillRect/>
          </a:stretch>
        </p:blipFill>
        <p:spPr bwMode="auto">
          <a:xfrm>
            <a:off x="3995738" y="3933825"/>
            <a:ext cx="1646237" cy="554038"/>
          </a:xfrm>
          <a:prstGeom prst="rect">
            <a:avLst/>
          </a:prstGeom>
          <a:noFill/>
          <a:ln w="9525">
            <a:noFill/>
            <a:miter lim="800000"/>
            <a:headEnd/>
            <a:tailEnd/>
          </a:ln>
        </p:spPr>
      </p:pic>
      <p:pic>
        <p:nvPicPr>
          <p:cNvPr id="24586" name="Picture 798"/>
          <p:cNvPicPr>
            <a:picLocks noChangeAspect="1" noChangeArrowheads="1"/>
          </p:cNvPicPr>
          <p:nvPr/>
        </p:nvPicPr>
        <p:blipFill>
          <a:blip r:embed="rId9"/>
          <a:srcRect/>
          <a:stretch>
            <a:fillRect/>
          </a:stretch>
        </p:blipFill>
        <p:spPr bwMode="auto">
          <a:xfrm>
            <a:off x="3635375" y="1773238"/>
            <a:ext cx="354013" cy="2024062"/>
          </a:xfrm>
          <a:prstGeom prst="rect">
            <a:avLst/>
          </a:prstGeom>
          <a:noFill/>
          <a:ln w="9525">
            <a:noFill/>
            <a:miter lim="800000"/>
            <a:headEnd/>
            <a:tailEnd/>
          </a:ln>
        </p:spPr>
      </p:pic>
      <p:pic>
        <p:nvPicPr>
          <p:cNvPr id="24587" name="Picture 799"/>
          <p:cNvPicPr>
            <a:picLocks noChangeAspect="1" noChangeArrowheads="1"/>
          </p:cNvPicPr>
          <p:nvPr/>
        </p:nvPicPr>
        <p:blipFill>
          <a:blip r:embed="rId10"/>
          <a:srcRect/>
          <a:stretch>
            <a:fillRect/>
          </a:stretch>
        </p:blipFill>
        <p:spPr bwMode="auto">
          <a:xfrm>
            <a:off x="3924300" y="2349500"/>
            <a:ext cx="1081088" cy="536575"/>
          </a:xfrm>
          <a:prstGeom prst="rect">
            <a:avLst/>
          </a:prstGeom>
          <a:noFill/>
          <a:ln w="9525">
            <a:noFill/>
            <a:miter lim="800000"/>
            <a:headEnd/>
            <a:tailEnd/>
          </a:ln>
        </p:spPr>
      </p:pic>
      <p:pic>
        <p:nvPicPr>
          <p:cNvPr id="24588" name="Picture 800"/>
          <p:cNvPicPr>
            <a:picLocks noChangeAspect="1" noChangeArrowheads="1"/>
          </p:cNvPicPr>
          <p:nvPr/>
        </p:nvPicPr>
        <p:blipFill>
          <a:blip r:embed="rId11"/>
          <a:srcRect/>
          <a:stretch>
            <a:fillRect/>
          </a:stretch>
        </p:blipFill>
        <p:spPr bwMode="auto">
          <a:xfrm>
            <a:off x="8316913" y="3357563"/>
            <a:ext cx="268287" cy="1743075"/>
          </a:xfrm>
          <a:prstGeom prst="rect">
            <a:avLst/>
          </a:prstGeom>
          <a:noFill/>
          <a:ln w="9525">
            <a:noFill/>
            <a:miter lim="800000"/>
            <a:headEnd/>
            <a:tailEnd/>
          </a:ln>
        </p:spPr>
      </p:pic>
      <p:pic>
        <p:nvPicPr>
          <p:cNvPr id="24589" name="Picture 801"/>
          <p:cNvPicPr>
            <a:picLocks noChangeAspect="1" noChangeArrowheads="1"/>
          </p:cNvPicPr>
          <p:nvPr/>
        </p:nvPicPr>
        <p:blipFill>
          <a:blip r:embed="rId12"/>
          <a:srcRect/>
          <a:stretch>
            <a:fillRect/>
          </a:stretch>
        </p:blipFill>
        <p:spPr bwMode="auto">
          <a:xfrm>
            <a:off x="8172450" y="4365625"/>
            <a:ext cx="1243013" cy="481013"/>
          </a:xfrm>
          <a:prstGeom prst="rect">
            <a:avLst/>
          </a:prstGeom>
          <a:noFill/>
          <a:ln w="9525">
            <a:noFill/>
            <a:miter lim="800000"/>
            <a:headEnd/>
            <a:tailEnd/>
          </a:ln>
        </p:spPr>
      </p:pic>
      <p:pic>
        <p:nvPicPr>
          <p:cNvPr id="24590" name="Picture 802"/>
          <p:cNvPicPr>
            <a:picLocks noChangeAspect="1" noChangeArrowheads="1"/>
          </p:cNvPicPr>
          <p:nvPr/>
        </p:nvPicPr>
        <p:blipFill>
          <a:blip r:embed="rId13"/>
          <a:srcRect/>
          <a:stretch>
            <a:fillRect/>
          </a:stretch>
        </p:blipFill>
        <p:spPr bwMode="auto">
          <a:xfrm>
            <a:off x="8604250" y="2781300"/>
            <a:ext cx="182563" cy="298450"/>
          </a:xfrm>
          <a:prstGeom prst="rect">
            <a:avLst/>
          </a:prstGeom>
          <a:noFill/>
          <a:ln w="9525">
            <a:noFill/>
            <a:miter lim="800000"/>
            <a:headEnd/>
            <a:tailEnd/>
          </a:ln>
        </p:spPr>
      </p:pic>
      <p:pic>
        <p:nvPicPr>
          <p:cNvPr id="24591" name="Picture 803"/>
          <p:cNvPicPr>
            <a:picLocks noChangeAspect="1" noChangeArrowheads="1"/>
          </p:cNvPicPr>
          <p:nvPr/>
        </p:nvPicPr>
        <p:blipFill>
          <a:blip r:embed="rId14"/>
          <a:srcRect/>
          <a:stretch>
            <a:fillRect/>
          </a:stretch>
        </p:blipFill>
        <p:spPr bwMode="auto">
          <a:xfrm>
            <a:off x="8172450" y="3068638"/>
            <a:ext cx="1223963" cy="669925"/>
          </a:xfrm>
          <a:prstGeom prst="rect">
            <a:avLst/>
          </a:prstGeom>
          <a:noFill/>
          <a:ln w="9525">
            <a:noFill/>
            <a:miter lim="800000"/>
            <a:headEnd/>
            <a:tailEnd/>
          </a:ln>
        </p:spPr>
      </p:pic>
      <p:pic>
        <p:nvPicPr>
          <p:cNvPr id="24592" name="Picture 804"/>
          <p:cNvPicPr>
            <a:picLocks noChangeAspect="1" noChangeArrowheads="1"/>
          </p:cNvPicPr>
          <p:nvPr/>
        </p:nvPicPr>
        <p:blipFill>
          <a:blip r:embed="rId15"/>
          <a:srcRect/>
          <a:stretch>
            <a:fillRect/>
          </a:stretch>
        </p:blipFill>
        <p:spPr bwMode="auto">
          <a:xfrm>
            <a:off x="8459788" y="1628775"/>
            <a:ext cx="182562" cy="969963"/>
          </a:xfrm>
          <a:prstGeom prst="rect">
            <a:avLst/>
          </a:prstGeom>
          <a:noFill/>
          <a:ln w="9525">
            <a:noFill/>
            <a:miter lim="800000"/>
            <a:headEnd/>
            <a:tailEnd/>
          </a:ln>
        </p:spPr>
      </p:pic>
      <p:pic>
        <p:nvPicPr>
          <p:cNvPr id="24593" name="Picture 806"/>
          <p:cNvPicPr>
            <a:picLocks noChangeAspect="1" noChangeArrowheads="1"/>
          </p:cNvPicPr>
          <p:nvPr/>
        </p:nvPicPr>
        <p:blipFill>
          <a:blip r:embed="rId16"/>
          <a:srcRect/>
          <a:stretch>
            <a:fillRect/>
          </a:stretch>
        </p:blipFill>
        <p:spPr bwMode="auto">
          <a:xfrm>
            <a:off x="8101013" y="1125538"/>
            <a:ext cx="1268412" cy="457200"/>
          </a:xfrm>
          <a:prstGeom prst="rect">
            <a:avLst/>
          </a:prstGeom>
          <a:noFill/>
          <a:ln w="9525">
            <a:noFill/>
            <a:miter lim="800000"/>
            <a:headEnd/>
            <a:tailEnd/>
          </a:ln>
        </p:spPr>
      </p:pic>
      <p:sp>
        <p:nvSpPr>
          <p:cNvPr id="24594" name="Text Box 19"/>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ím 1"/>
          <p:cNvSpPr txBox="1">
            <a:spLocks/>
          </p:cNvSpPr>
          <p:nvPr/>
        </p:nvSpPr>
        <p:spPr bwMode="auto">
          <a:xfrm>
            <a:off x="468313" y="517525"/>
            <a:ext cx="8135937"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26626"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26627" name="Cím 1"/>
          <p:cNvSpPr txBox="1">
            <a:spLocks/>
          </p:cNvSpPr>
          <p:nvPr/>
        </p:nvSpPr>
        <p:spPr bwMode="auto">
          <a:xfrm>
            <a:off x="481013" y="1844675"/>
            <a:ext cx="7835900" cy="4679950"/>
          </a:xfrm>
          <a:prstGeom prst="rect">
            <a:avLst/>
          </a:prstGeom>
          <a:noFill/>
          <a:ln w="9525">
            <a:noFill/>
            <a:miter lim="800000"/>
            <a:headEnd/>
            <a:tailEnd/>
          </a:ln>
        </p:spPr>
        <p:txBody>
          <a:bodyPr anchor="ctr"/>
          <a:lstStyle/>
          <a:p>
            <a:pPr>
              <a:buFont typeface="Arial" charset="0"/>
              <a:buChar char="•"/>
            </a:pPr>
            <a:endParaRPr lang="hu-HU" sz="22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9EC24E96-A32B-4877-95FF-7BFE1E08DC5A}" type="slidenum">
              <a:rPr lang="hu-HU" smtClean="0"/>
              <a:pPr>
                <a:defRPr/>
              </a:pPr>
              <a:t>7</a:t>
            </a:fld>
            <a:endParaRPr lang="hu-HU"/>
          </a:p>
        </p:txBody>
      </p:sp>
      <p:pic>
        <p:nvPicPr>
          <p:cNvPr id="26629" name="Picture 7"/>
          <p:cNvPicPr>
            <a:picLocks noChangeAspect="1" noChangeArrowheads="1"/>
          </p:cNvPicPr>
          <p:nvPr/>
        </p:nvPicPr>
        <p:blipFill>
          <a:blip r:embed="rId4"/>
          <a:srcRect/>
          <a:stretch>
            <a:fillRect/>
          </a:stretch>
        </p:blipFill>
        <p:spPr bwMode="auto">
          <a:xfrm>
            <a:off x="0" y="1311275"/>
            <a:ext cx="9144000" cy="4002088"/>
          </a:xfrm>
          <a:prstGeom prst="rect">
            <a:avLst/>
          </a:prstGeom>
          <a:noFill/>
          <a:ln w="9525">
            <a:noFill/>
            <a:miter lim="800000"/>
            <a:headEnd/>
            <a:tailEnd/>
          </a:ln>
        </p:spPr>
      </p:pic>
      <p:sp>
        <p:nvSpPr>
          <p:cNvPr id="26630" name="Rectangle 7"/>
          <p:cNvSpPr>
            <a:spLocks noGrp="1"/>
          </p:cNvSpPr>
          <p:nvPr>
            <p:ph type="title" idx="4294967295"/>
          </p:nvPr>
        </p:nvSpPr>
        <p:spPr>
          <a:xfrm>
            <a:off x="468313" y="0"/>
            <a:ext cx="8229600" cy="1143000"/>
          </a:xfrm>
        </p:spPr>
        <p:txBody>
          <a:bodyPr/>
          <a:lstStyle/>
          <a:p>
            <a:r>
              <a:rPr lang="hu-HU" sz="3200" smtClean="0">
                <a:latin typeface="Arial" charset="0"/>
              </a:rPr>
              <a:t>Recent unemployment trend in the European Union and in the Visegrad Group</a:t>
            </a:r>
          </a:p>
        </p:txBody>
      </p:sp>
      <p:sp>
        <p:nvSpPr>
          <p:cNvPr id="26631" name="Text Box 9"/>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468313" y="0"/>
            <a:ext cx="8229600" cy="1143000"/>
          </a:xfrm>
        </p:spPr>
        <p:txBody>
          <a:bodyPr/>
          <a:lstStyle/>
          <a:p>
            <a:r>
              <a:rPr lang="hu-HU" sz="2800" smtClean="0">
                <a:latin typeface="Arial" charset="0"/>
              </a:rPr>
              <a:t>Brief outlook: main labour market figures in CPESSEC</a:t>
            </a:r>
          </a:p>
        </p:txBody>
      </p:sp>
      <p:pic>
        <p:nvPicPr>
          <p:cNvPr id="28674" name="Picture 4"/>
          <p:cNvPicPr>
            <a:picLocks noChangeAspect="1" noChangeArrowheads="1"/>
          </p:cNvPicPr>
          <p:nvPr>
            <p:ph type="body" idx="1"/>
          </p:nvPr>
        </p:nvPicPr>
        <p:blipFill>
          <a:blip r:embed="rId2"/>
          <a:srcRect/>
          <a:stretch>
            <a:fillRect/>
          </a:stretch>
        </p:blipFill>
        <p:spPr>
          <a:xfrm>
            <a:off x="0" y="981075"/>
            <a:ext cx="5795963" cy="3176588"/>
          </a:xfrm>
        </p:spPr>
      </p:pic>
      <p:pic>
        <p:nvPicPr>
          <p:cNvPr id="28675" name="Picture 5"/>
          <p:cNvPicPr>
            <a:picLocks noChangeAspect="1" noChangeArrowheads="1"/>
          </p:cNvPicPr>
          <p:nvPr/>
        </p:nvPicPr>
        <p:blipFill>
          <a:blip r:embed="rId3"/>
          <a:srcRect/>
          <a:stretch>
            <a:fillRect/>
          </a:stretch>
        </p:blipFill>
        <p:spPr bwMode="auto">
          <a:xfrm>
            <a:off x="3348038" y="3933825"/>
            <a:ext cx="5795962" cy="2924175"/>
          </a:xfrm>
          <a:prstGeom prst="rect">
            <a:avLst/>
          </a:prstGeom>
          <a:noFill/>
          <a:ln w="9525">
            <a:noFill/>
            <a:miter lim="800000"/>
            <a:headEnd/>
            <a:tailEnd/>
          </a:ln>
        </p:spPr>
      </p:pic>
      <p:sp>
        <p:nvSpPr>
          <p:cNvPr id="28676" name="Text Box 6"/>
          <p:cNvSpPr txBox="1">
            <a:spLocks noChangeArrowheads="1"/>
          </p:cNvSpPr>
          <p:nvPr/>
        </p:nvSpPr>
        <p:spPr bwMode="auto">
          <a:xfrm>
            <a:off x="179388" y="6237288"/>
            <a:ext cx="2305050" cy="396875"/>
          </a:xfrm>
          <a:prstGeom prst="rect">
            <a:avLst/>
          </a:prstGeom>
          <a:noFill/>
          <a:ln w="9525">
            <a:noFill/>
            <a:miter lim="800000"/>
            <a:headEnd/>
            <a:tailEnd/>
          </a:ln>
        </p:spPr>
        <p:txBody>
          <a:bodyPr>
            <a:spAutoFit/>
          </a:bodyPr>
          <a:lstStyle/>
          <a:p>
            <a:pPr>
              <a:spcBef>
                <a:spcPct val="50000"/>
              </a:spcBef>
            </a:pPr>
            <a:r>
              <a:rPr lang="hu-HU" sz="1000"/>
              <a:t>Sorce: Eurostat, CPESSEC, Statistical Office of Montenegro</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ím 1"/>
          <p:cNvSpPr txBox="1">
            <a:spLocks/>
          </p:cNvSpPr>
          <p:nvPr/>
        </p:nvSpPr>
        <p:spPr bwMode="auto">
          <a:xfrm>
            <a:off x="460375" y="517525"/>
            <a:ext cx="8135938" cy="1039813"/>
          </a:xfrm>
          <a:prstGeom prst="rect">
            <a:avLst/>
          </a:prstGeom>
          <a:noFill/>
          <a:ln w="9525">
            <a:noFill/>
            <a:miter lim="800000"/>
            <a:headEnd/>
            <a:tailEnd/>
          </a:ln>
        </p:spPr>
        <p:txBody>
          <a:bodyPr anchor="ctr"/>
          <a:lstStyle/>
          <a:p>
            <a:endParaRPr lang="hu-HU" sz="3200" b="1">
              <a:solidFill>
                <a:schemeClr val="tx2"/>
              </a:solidFill>
              <a:latin typeface="Palatino Linotype" pitchFamily="18" charset="0"/>
            </a:endParaRPr>
          </a:p>
        </p:txBody>
      </p:sp>
      <p:pic>
        <p:nvPicPr>
          <p:cNvPr id="29698" name="Picture 2"/>
          <p:cNvPicPr>
            <a:picLocks noChangeAspect="1" noChangeArrowheads="1"/>
          </p:cNvPicPr>
          <p:nvPr/>
        </p:nvPicPr>
        <p:blipFill>
          <a:blip r:embed="rId3"/>
          <a:srcRect/>
          <a:stretch>
            <a:fillRect/>
          </a:stretch>
        </p:blipFill>
        <p:spPr bwMode="auto">
          <a:xfrm>
            <a:off x="8459788" y="5905500"/>
            <a:ext cx="684212" cy="371475"/>
          </a:xfrm>
          <a:prstGeom prst="rect">
            <a:avLst/>
          </a:prstGeom>
          <a:noFill/>
          <a:ln w="9525">
            <a:noFill/>
            <a:miter lim="800000"/>
            <a:headEnd/>
            <a:tailEnd/>
          </a:ln>
        </p:spPr>
      </p:pic>
      <p:sp>
        <p:nvSpPr>
          <p:cNvPr id="29699" name="Cím 1"/>
          <p:cNvSpPr txBox="1">
            <a:spLocks/>
          </p:cNvSpPr>
          <p:nvPr/>
        </p:nvSpPr>
        <p:spPr bwMode="auto">
          <a:xfrm>
            <a:off x="460375" y="1541463"/>
            <a:ext cx="7835900" cy="5056187"/>
          </a:xfrm>
          <a:prstGeom prst="rect">
            <a:avLst/>
          </a:prstGeom>
          <a:noFill/>
          <a:ln w="9525">
            <a:noFill/>
            <a:miter lim="800000"/>
            <a:headEnd/>
            <a:tailEnd/>
          </a:ln>
        </p:spPr>
        <p:txBody>
          <a:bodyPr anchor="ctr"/>
          <a:lstStyle/>
          <a:p>
            <a:pPr marL="457200" indent="-457200">
              <a:buFont typeface="Arial" charset="0"/>
              <a:buChar char="•"/>
            </a:pPr>
            <a:endParaRPr lang="hu-HU" sz="2800">
              <a:solidFill>
                <a:schemeClr val="tx2"/>
              </a:solidFill>
              <a:latin typeface="Palatino Linotype" pitchFamily="18" charset="0"/>
            </a:endParaRPr>
          </a:p>
        </p:txBody>
      </p:sp>
      <p:sp>
        <p:nvSpPr>
          <p:cNvPr id="3" name="Dia számának helye 2"/>
          <p:cNvSpPr>
            <a:spLocks noGrp="1"/>
          </p:cNvSpPr>
          <p:nvPr>
            <p:ph type="sldNum" sz="quarter" idx="12"/>
          </p:nvPr>
        </p:nvSpPr>
        <p:spPr/>
        <p:txBody>
          <a:bodyPr/>
          <a:lstStyle/>
          <a:p>
            <a:pPr>
              <a:defRPr/>
            </a:pPr>
            <a:fld id="{ABB3B8A1-1C55-4E86-B09C-9EB8DE6E8005}" type="slidenum">
              <a:rPr lang="hu-HU" smtClean="0"/>
              <a:pPr>
                <a:defRPr/>
              </a:pPr>
              <a:t>9</a:t>
            </a:fld>
            <a:endParaRPr lang="hu-HU"/>
          </a:p>
        </p:txBody>
      </p:sp>
      <p:sp>
        <p:nvSpPr>
          <p:cNvPr id="29701" name="Line 176"/>
          <p:cNvSpPr>
            <a:spLocks noChangeShapeType="1"/>
          </p:cNvSpPr>
          <p:nvPr/>
        </p:nvSpPr>
        <p:spPr bwMode="auto">
          <a:xfrm>
            <a:off x="6689725" y="1716088"/>
            <a:ext cx="0" cy="0"/>
          </a:xfrm>
          <a:prstGeom prst="line">
            <a:avLst/>
          </a:prstGeom>
          <a:noFill/>
          <a:ln w="12700" cap="rnd">
            <a:solidFill>
              <a:srgbClr val="000000"/>
            </a:solidFill>
            <a:round/>
            <a:headEnd/>
            <a:tailEnd/>
          </a:ln>
        </p:spPr>
        <p:txBody>
          <a:bodyPr/>
          <a:lstStyle/>
          <a:p>
            <a:endParaRPr lang="hu-HU"/>
          </a:p>
        </p:txBody>
      </p:sp>
      <p:sp>
        <p:nvSpPr>
          <p:cNvPr id="29702" name="Line 674"/>
          <p:cNvSpPr>
            <a:spLocks noChangeShapeType="1"/>
          </p:cNvSpPr>
          <p:nvPr/>
        </p:nvSpPr>
        <p:spPr bwMode="auto">
          <a:xfrm>
            <a:off x="6689725" y="1716088"/>
            <a:ext cx="0" cy="0"/>
          </a:xfrm>
          <a:prstGeom prst="line">
            <a:avLst/>
          </a:prstGeom>
          <a:noFill/>
          <a:ln w="12700" cap="rnd">
            <a:solidFill>
              <a:srgbClr val="000000"/>
            </a:solidFill>
            <a:round/>
            <a:headEnd/>
            <a:tailEnd/>
          </a:ln>
        </p:spPr>
        <p:txBody>
          <a:bodyPr/>
          <a:lstStyle/>
          <a:p>
            <a:endParaRPr lang="hu-HU"/>
          </a:p>
        </p:txBody>
      </p:sp>
      <p:pic>
        <p:nvPicPr>
          <p:cNvPr id="29703" name="Picture 1501"/>
          <p:cNvPicPr>
            <a:picLocks noChangeAspect="1" noChangeArrowheads="1"/>
          </p:cNvPicPr>
          <p:nvPr/>
        </p:nvPicPr>
        <p:blipFill>
          <a:blip r:embed="rId4"/>
          <a:srcRect/>
          <a:stretch>
            <a:fillRect/>
          </a:stretch>
        </p:blipFill>
        <p:spPr bwMode="auto">
          <a:xfrm>
            <a:off x="539750" y="981075"/>
            <a:ext cx="8064500" cy="5348288"/>
          </a:xfrm>
          <a:prstGeom prst="rect">
            <a:avLst/>
          </a:prstGeom>
          <a:noFill/>
          <a:ln w="9525">
            <a:noFill/>
            <a:miter lim="800000"/>
            <a:headEnd/>
            <a:tailEnd/>
          </a:ln>
        </p:spPr>
      </p:pic>
      <p:sp>
        <p:nvSpPr>
          <p:cNvPr id="29704" name="Rectangle 9"/>
          <p:cNvSpPr>
            <a:spLocks noGrp="1"/>
          </p:cNvSpPr>
          <p:nvPr>
            <p:ph type="title" idx="4294967295"/>
          </p:nvPr>
        </p:nvSpPr>
        <p:spPr>
          <a:xfrm>
            <a:off x="468313" y="0"/>
            <a:ext cx="8229600" cy="1143000"/>
          </a:xfrm>
        </p:spPr>
        <p:txBody>
          <a:bodyPr/>
          <a:lstStyle/>
          <a:p>
            <a:r>
              <a:rPr lang="hu-HU" sz="2800" smtClean="0">
                <a:latin typeface="Arial" charset="0"/>
              </a:rPr>
              <a:t>Employment charasteristics 1.</a:t>
            </a:r>
            <a:r>
              <a:rPr lang="hu-HU" smtClean="0">
                <a:latin typeface="Arial" charset="0"/>
              </a:rPr>
              <a:t> </a:t>
            </a:r>
          </a:p>
        </p:txBody>
      </p:sp>
      <p:sp>
        <p:nvSpPr>
          <p:cNvPr id="29705" name="Text Box 11"/>
          <p:cNvSpPr txBox="1">
            <a:spLocks noChangeArrowheads="1"/>
          </p:cNvSpPr>
          <p:nvPr/>
        </p:nvSpPr>
        <p:spPr bwMode="auto">
          <a:xfrm>
            <a:off x="611188" y="6308725"/>
            <a:ext cx="2952750" cy="244475"/>
          </a:xfrm>
          <a:prstGeom prst="rect">
            <a:avLst/>
          </a:prstGeom>
          <a:noFill/>
          <a:ln w="9525">
            <a:noFill/>
            <a:miter lim="800000"/>
            <a:headEnd/>
            <a:tailEnd/>
          </a:ln>
        </p:spPr>
        <p:txBody>
          <a:bodyPr>
            <a:spAutoFit/>
          </a:bodyPr>
          <a:lstStyle/>
          <a:p>
            <a:pPr>
              <a:spcBef>
                <a:spcPct val="50000"/>
              </a:spcBef>
            </a:pPr>
            <a:r>
              <a:rPr lang="hu-HU" sz="1000" i="1"/>
              <a:t>Source: Eurostat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1193</TotalTime>
  <Words>3147</Words>
  <Application>Microsoft Office PowerPoint</Application>
  <PresentationFormat>Diavetítés a képernyőre (4:3 oldalarány)</PresentationFormat>
  <Paragraphs>278</Paragraphs>
  <Slides>18</Slides>
  <Notes>16</Notes>
  <HiddenSlides>0</HiddenSlides>
  <MMClips>0</MMClips>
  <ScaleCrop>false</ScaleCrop>
  <HeadingPairs>
    <vt:vector size="6" baseType="variant">
      <vt:variant>
        <vt:lpstr>Használt betűtípusok</vt:lpstr>
      </vt:variant>
      <vt:variant>
        <vt:i4>3</vt:i4>
      </vt:variant>
      <vt:variant>
        <vt:lpstr>Tervezősablon</vt:lpstr>
      </vt:variant>
      <vt:variant>
        <vt:i4>1</vt:i4>
      </vt:variant>
      <vt:variant>
        <vt:lpstr>Diacímek</vt:lpstr>
      </vt:variant>
      <vt:variant>
        <vt:i4>18</vt:i4>
      </vt:variant>
    </vt:vector>
  </HeadingPairs>
  <TitlesOfParts>
    <vt:vector size="22" baseType="lpstr">
      <vt:lpstr>Arial</vt:lpstr>
      <vt:lpstr>Calibri</vt:lpstr>
      <vt:lpstr>Palatino Linotype</vt:lpstr>
      <vt:lpstr>Office-téma</vt:lpstr>
      <vt:lpstr>Recent labour market trends in the Visegrad Group </vt:lpstr>
      <vt:lpstr>Recent demographic trends in the European Union and in the Visegrad Group 1.</vt:lpstr>
      <vt:lpstr>Recent demographic trends in the European Union and in the Visegrad Group 2. </vt:lpstr>
      <vt:lpstr>Macroeconomic environment</vt:lpstr>
      <vt:lpstr>Main employment trends in the European Union and in the Visegrad Group</vt:lpstr>
      <vt:lpstr>6. dia</vt:lpstr>
      <vt:lpstr>Recent unemployment trend in the European Union and in the Visegrad Group</vt:lpstr>
      <vt:lpstr>Brief outlook: main labour market figures in CPESSEC</vt:lpstr>
      <vt:lpstr>Employment charasteristics 1. </vt:lpstr>
      <vt:lpstr>.</vt:lpstr>
      <vt:lpstr>Average tax wedge on low to average wages in OECD countries</vt:lpstr>
      <vt:lpstr>Maternal employment rates by age of youngest child, 2009</vt:lpstr>
      <vt:lpstr>Role of part-time employment</vt:lpstr>
      <vt:lpstr>Labour market situation of youth 1. </vt:lpstr>
      <vt:lpstr>Labour market situation of youth 2.</vt:lpstr>
      <vt:lpstr>Long-term unemployment</vt:lpstr>
      <vt:lpstr>Key employment challanges</vt:lpstr>
      <vt:lpstr>18. dia</vt:lpstr>
    </vt:vector>
  </TitlesOfParts>
  <Company>Nemzeti Munkaügyi Hivatal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Dienes Péter</dc:creator>
  <cp:lastModifiedBy>Foglalkoztatási Hivatal</cp:lastModifiedBy>
  <cp:revision>120</cp:revision>
  <dcterms:created xsi:type="dcterms:W3CDTF">2013-08-27T14:01:08Z</dcterms:created>
  <dcterms:modified xsi:type="dcterms:W3CDTF">2014-03-04T08:54:42Z</dcterms:modified>
</cp:coreProperties>
</file>